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8" r:id="rId3"/>
    <p:sldId id="279" r:id="rId4"/>
    <p:sldId id="257" r:id="rId5"/>
    <p:sldId id="280" r:id="rId6"/>
    <p:sldId id="281" r:id="rId7"/>
    <p:sldId id="260" r:id="rId8"/>
    <p:sldId id="282" r:id="rId9"/>
    <p:sldId id="261" r:id="rId10"/>
    <p:sldId id="262" r:id="rId11"/>
    <p:sldId id="263" r:id="rId12"/>
    <p:sldId id="264" r:id="rId13"/>
    <p:sldId id="271" r:id="rId14"/>
    <p:sldId id="283" r:id="rId15"/>
    <p:sldId id="266" r:id="rId16"/>
    <p:sldId id="265" r:id="rId17"/>
    <p:sldId id="267" r:id="rId18"/>
    <p:sldId id="268" r:id="rId19"/>
    <p:sldId id="270" r:id="rId20"/>
    <p:sldId id="269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F6C86-C9A6-4D8B-A7A3-97D997004864}" type="doc">
      <dgm:prSet loTypeId="urn:microsoft.com/office/officeart/2005/8/layout/radial4" loCatId="relationship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2CFEAA4-0BC9-4FC2-850E-555A8443E8D8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Innovation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6F478B8D-1D52-4727-824C-C63AB42F8C7E}" type="parTrans" cxnId="{3BB6CA09-3251-459C-946C-3A0568B8DAB3}">
      <dgm:prSet/>
      <dgm:spPr/>
      <dgm:t>
        <a:bodyPr/>
        <a:lstStyle/>
        <a:p>
          <a:endParaRPr lang="en-US"/>
        </a:p>
      </dgm:t>
    </dgm:pt>
    <dgm:pt modelId="{4974928F-51C5-4F96-AC70-D4F58C782C37}" type="sibTrans" cxnId="{3BB6CA09-3251-459C-946C-3A0568B8DAB3}">
      <dgm:prSet/>
      <dgm:spPr/>
      <dgm:t>
        <a:bodyPr/>
        <a:lstStyle/>
        <a:p>
          <a:endParaRPr lang="en-US"/>
        </a:p>
      </dgm:t>
    </dgm:pt>
    <dgm:pt modelId="{EBE68D21-F9FB-4049-80B4-752A6015FF38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Opportunities for Technology Push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EA21BBAE-992C-4B13-98A0-99238EF910F2}" type="parTrans" cxnId="{90CA290F-8188-4DF5-A2C7-4C6F3E45F44C}">
      <dgm:prSet/>
      <dgm:spPr/>
      <dgm:t>
        <a:bodyPr/>
        <a:lstStyle/>
        <a:p>
          <a:endParaRPr lang="en-US"/>
        </a:p>
      </dgm:t>
    </dgm:pt>
    <dgm:pt modelId="{2DFE2980-5D6A-4DF3-BDD1-59AD0718BD16}" type="sibTrans" cxnId="{90CA290F-8188-4DF5-A2C7-4C6F3E45F44C}">
      <dgm:prSet/>
      <dgm:spPr/>
      <dgm:t>
        <a:bodyPr/>
        <a:lstStyle/>
        <a:p>
          <a:endParaRPr lang="en-US"/>
        </a:p>
      </dgm:t>
    </dgm:pt>
    <dgm:pt modelId="{0158F321-A9CD-41A8-AD5A-FA0FFD057036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Opportunities for Market Pull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BF0D1F25-F712-467D-8F43-F08FA3811EB9}" type="parTrans" cxnId="{243CBE08-09A7-4ACD-8102-DD20F52240EC}">
      <dgm:prSet/>
      <dgm:spPr/>
      <dgm:t>
        <a:bodyPr/>
        <a:lstStyle/>
        <a:p>
          <a:endParaRPr lang="en-US"/>
        </a:p>
      </dgm:t>
    </dgm:pt>
    <dgm:pt modelId="{E6F14D62-C5A8-453F-8CAC-6E53696D1A26}" type="sibTrans" cxnId="{243CBE08-09A7-4ACD-8102-DD20F52240EC}">
      <dgm:prSet/>
      <dgm:spPr/>
      <dgm:t>
        <a:bodyPr/>
        <a:lstStyle/>
        <a:p>
          <a:endParaRPr lang="en-US"/>
        </a:p>
      </dgm:t>
    </dgm:pt>
    <dgm:pt modelId="{6818570E-688A-4828-9413-C654A89C7E96}" type="pres">
      <dgm:prSet presAssocID="{DFBF6C86-C9A6-4D8B-A7A3-97D99700486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285866-3589-4F72-AC3B-B801E0D8C974}" type="pres">
      <dgm:prSet presAssocID="{82CFEAA4-0BC9-4FC2-850E-555A8443E8D8}" presName="centerShape" presStyleLbl="node0" presStyleIdx="0" presStyleCnt="1" custScaleX="86303" custScaleY="67880"/>
      <dgm:spPr/>
      <dgm:t>
        <a:bodyPr/>
        <a:lstStyle/>
        <a:p>
          <a:endParaRPr lang="en-US"/>
        </a:p>
      </dgm:t>
    </dgm:pt>
    <dgm:pt modelId="{D0C0CD0C-15C1-47F9-A155-3F0420AD9AAD}" type="pres">
      <dgm:prSet presAssocID="{EA21BBAE-992C-4B13-98A0-99238EF910F2}" presName="parTrans" presStyleLbl="bgSibTrans2D1" presStyleIdx="0" presStyleCnt="2" custAng="21493788" custLinFactNeighborX="4162"/>
      <dgm:spPr/>
      <dgm:t>
        <a:bodyPr/>
        <a:lstStyle/>
        <a:p>
          <a:endParaRPr lang="en-US"/>
        </a:p>
      </dgm:t>
    </dgm:pt>
    <dgm:pt modelId="{B76144BA-8061-4479-9EE6-8F6CA5FBFB1D}" type="pres">
      <dgm:prSet presAssocID="{EBE68D21-F9FB-4049-80B4-752A6015FF38}" presName="node" presStyleLbl="node1" presStyleIdx="0" presStyleCnt="2" custScaleX="89597" custScaleY="81542" custRadScaleRad="81928" custRadScaleInc="-37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7E8B6-0929-46E1-A489-5721901546D2}" type="pres">
      <dgm:prSet presAssocID="{BF0D1F25-F712-467D-8F43-F08FA3811EB9}" presName="parTrans" presStyleLbl="bgSibTrans2D1" presStyleIdx="1" presStyleCnt="2" custAng="67008" custLinFactNeighborX="-5789"/>
      <dgm:spPr/>
      <dgm:t>
        <a:bodyPr/>
        <a:lstStyle/>
        <a:p>
          <a:endParaRPr lang="en-US"/>
        </a:p>
      </dgm:t>
    </dgm:pt>
    <dgm:pt modelId="{938EFCB1-3B89-4ED0-8F03-10D89FD687D5}" type="pres">
      <dgm:prSet presAssocID="{0158F321-A9CD-41A8-AD5A-FA0FFD057036}" presName="node" presStyleLbl="node1" presStyleIdx="1" presStyleCnt="2" custScaleX="88042" custScaleY="87385" custRadScaleRad="81930" custRadScaleInc="37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CA290F-8188-4DF5-A2C7-4C6F3E45F44C}" srcId="{82CFEAA4-0BC9-4FC2-850E-555A8443E8D8}" destId="{EBE68D21-F9FB-4049-80B4-752A6015FF38}" srcOrd="0" destOrd="0" parTransId="{EA21BBAE-992C-4B13-98A0-99238EF910F2}" sibTransId="{2DFE2980-5D6A-4DF3-BDD1-59AD0718BD16}"/>
    <dgm:cxn modelId="{C557ABAD-A979-4A73-995F-15CBCA114DB3}" type="presOf" srcId="{BF0D1F25-F712-467D-8F43-F08FA3811EB9}" destId="{74C7E8B6-0929-46E1-A489-5721901546D2}" srcOrd="0" destOrd="0" presId="urn:microsoft.com/office/officeart/2005/8/layout/radial4"/>
    <dgm:cxn modelId="{B2CA1DF0-0BA2-47E9-978D-25EC64DA563E}" type="presOf" srcId="{DFBF6C86-C9A6-4D8B-A7A3-97D997004864}" destId="{6818570E-688A-4828-9413-C654A89C7E96}" srcOrd="0" destOrd="0" presId="urn:microsoft.com/office/officeart/2005/8/layout/radial4"/>
    <dgm:cxn modelId="{3BB6CA09-3251-459C-946C-3A0568B8DAB3}" srcId="{DFBF6C86-C9A6-4D8B-A7A3-97D997004864}" destId="{82CFEAA4-0BC9-4FC2-850E-555A8443E8D8}" srcOrd="0" destOrd="0" parTransId="{6F478B8D-1D52-4727-824C-C63AB42F8C7E}" sibTransId="{4974928F-51C5-4F96-AC70-D4F58C782C37}"/>
    <dgm:cxn modelId="{500DCF94-75BA-4592-87C6-94F6DA1AD7EC}" type="presOf" srcId="{EA21BBAE-992C-4B13-98A0-99238EF910F2}" destId="{D0C0CD0C-15C1-47F9-A155-3F0420AD9AAD}" srcOrd="0" destOrd="0" presId="urn:microsoft.com/office/officeart/2005/8/layout/radial4"/>
    <dgm:cxn modelId="{5CBAED43-A6D1-407D-89B7-095DAA398352}" type="presOf" srcId="{EBE68D21-F9FB-4049-80B4-752A6015FF38}" destId="{B76144BA-8061-4479-9EE6-8F6CA5FBFB1D}" srcOrd="0" destOrd="0" presId="urn:microsoft.com/office/officeart/2005/8/layout/radial4"/>
    <dgm:cxn modelId="{1740CF81-BD68-440A-8926-87C12AA05215}" type="presOf" srcId="{0158F321-A9CD-41A8-AD5A-FA0FFD057036}" destId="{938EFCB1-3B89-4ED0-8F03-10D89FD687D5}" srcOrd="0" destOrd="0" presId="urn:microsoft.com/office/officeart/2005/8/layout/radial4"/>
    <dgm:cxn modelId="{118F9CAD-E233-4885-AC77-583943891A2A}" type="presOf" srcId="{82CFEAA4-0BC9-4FC2-850E-555A8443E8D8}" destId="{7E285866-3589-4F72-AC3B-B801E0D8C974}" srcOrd="0" destOrd="0" presId="urn:microsoft.com/office/officeart/2005/8/layout/radial4"/>
    <dgm:cxn modelId="{243CBE08-09A7-4ACD-8102-DD20F52240EC}" srcId="{82CFEAA4-0BC9-4FC2-850E-555A8443E8D8}" destId="{0158F321-A9CD-41A8-AD5A-FA0FFD057036}" srcOrd="1" destOrd="0" parTransId="{BF0D1F25-F712-467D-8F43-F08FA3811EB9}" sibTransId="{E6F14D62-C5A8-453F-8CAC-6E53696D1A26}"/>
    <dgm:cxn modelId="{4B45EC7A-22EF-4FDF-9998-5618724F466B}" type="presParOf" srcId="{6818570E-688A-4828-9413-C654A89C7E96}" destId="{7E285866-3589-4F72-AC3B-B801E0D8C974}" srcOrd="0" destOrd="0" presId="urn:microsoft.com/office/officeart/2005/8/layout/radial4"/>
    <dgm:cxn modelId="{DCD1B373-D844-49E6-8AF0-44E5BB2205CF}" type="presParOf" srcId="{6818570E-688A-4828-9413-C654A89C7E96}" destId="{D0C0CD0C-15C1-47F9-A155-3F0420AD9AAD}" srcOrd="1" destOrd="0" presId="urn:microsoft.com/office/officeart/2005/8/layout/radial4"/>
    <dgm:cxn modelId="{BFD436D0-0E99-4E44-B2CA-A48400F14080}" type="presParOf" srcId="{6818570E-688A-4828-9413-C654A89C7E96}" destId="{B76144BA-8061-4479-9EE6-8F6CA5FBFB1D}" srcOrd="2" destOrd="0" presId="urn:microsoft.com/office/officeart/2005/8/layout/radial4"/>
    <dgm:cxn modelId="{14EC57C9-0F5F-468E-B25C-54C239A0295E}" type="presParOf" srcId="{6818570E-688A-4828-9413-C654A89C7E96}" destId="{74C7E8B6-0929-46E1-A489-5721901546D2}" srcOrd="3" destOrd="0" presId="urn:microsoft.com/office/officeart/2005/8/layout/radial4"/>
    <dgm:cxn modelId="{24080BE6-8737-448A-9B3B-CA940B5625DC}" type="presParOf" srcId="{6818570E-688A-4828-9413-C654A89C7E96}" destId="{938EFCB1-3B89-4ED0-8F03-10D89FD687D5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285866-3589-4F72-AC3B-B801E0D8C974}">
      <dsp:nvSpPr>
        <dsp:cNvPr id="0" name=""/>
        <dsp:cNvSpPr/>
      </dsp:nvSpPr>
      <dsp:spPr>
        <a:xfrm>
          <a:off x="2781061" y="2139503"/>
          <a:ext cx="2075641" cy="16325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Innovation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2781061" y="2139503"/>
        <a:ext cx="2075641" cy="1632556"/>
      </dsp:txXfrm>
    </dsp:sp>
    <dsp:sp modelId="{D0C0CD0C-15C1-47F9-A155-3F0420AD9AAD}">
      <dsp:nvSpPr>
        <dsp:cNvPr id="0" name=""/>
        <dsp:cNvSpPr/>
      </dsp:nvSpPr>
      <dsp:spPr>
        <a:xfrm rot="10756314">
          <a:off x="1218955" y="2578583"/>
          <a:ext cx="1537040" cy="6854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6144BA-8061-4479-9EE6-8F6CA5FBFB1D}">
      <dsp:nvSpPr>
        <dsp:cNvPr id="0" name=""/>
        <dsp:cNvSpPr/>
      </dsp:nvSpPr>
      <dsp:spPr>
        <a:xfrm>
          <a:off x="131550" y="2162096"/>
          <a:ext cx="2047120" cy="1490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Opportunities for Technology Push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131550" y="2162096"/>
        <a:ext cx="2047120" cy="1490463"/>
      </dsp:txXfrm>
    </dsp:sp>
    <dsp:sp modelId="{74C7E8B6-0929-46E1-A489-5721901546D2}">
      <dsp:nvSpPr>
        <dsp:cNvPr id="0" name=""/>
        <dsp:cNvSpPr/>
      </dsp:nvSpPr>
      <dsp:spPr>
        <a:xfrm>
          <a:off x="4856699" y="2576111"/>
          <a:ext cx="1537116" cy="6854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EFCB1-3B89-4ED0-8F03-10D89FD687D5}">
      <dsp:nvSpPr>
        <dsp:cNvPr id="0" name=""/>
        <dsp:cNvSpPr/>
      </dsp:nvSpPr>
      <dsp:spPr>
        <a:xfrm>
          <a:off x="5476857" y="2105221"/>
          <a:ext cx="2011591" cy="159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Opportunities for Market Pull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5476857" y="2105221"/>
        <a:ext cx="2011591" cy="1597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C4EFE-A701-4F89-B192-4899946DD2EF}" type="datetimeFigureOut">
              <a:rPr lang="en-US" smtClean="0"/>
              <a:pPr>
                <a:defRPr/>
              </a:pPr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F662D-071D-4277-97F3-C882EDBADA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563F1-A93B-4873-936E-F1E2A3BE678D}" type="datetimeFigureOut">
              <a:rPr lang="en-US" smtClean="0"/>
              <a:pPr>
                <a:defRPr/>
              </a:pPr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BF533-329E-4A18-BCDC-91C6E79779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29BEA5-E199-4AD7-8B89-7E66A59AD8A4}" type="datetimeFigureOut">
              <a:rPr lang="en-US" smtClean="0"/>
              <a:pPr>
                <a:defRPr/>
              </a:pPr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FC17B-20CE-469E-9402-23AEE742D0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40C48-DA29-4F38-B24A-0C47FEBF7EA0}" type="datetimeFigureOut">
              <a:rPr lang="en-US" smtClean="0"/>
              <a:pPr>
                <a:defRPr/>
              </a:pPr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78FA6-676E-48C7-8D89-FBAC226B43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30B3A2-A1EA-46DC-81AD-58A575CB3F27}" type="datetimeFigureOut">
              <a:rPr lang="en-US" smtClean="0"/>
              <a:pPr>
                <a:defRPr/>
              </a:pPr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43ED2-A4AF-489F-AFC9-A05F2FC4C8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E8257C-0A64-429E-A328-774222C63B33}" type="datetimeFigureOut">
              <a:rPr lang="en-US" smtClean="0"/>
              <a:pPr>
                <a:defRPr/>
              </a:pPr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747FC-0E73-4BC2-87D3-AAD2F0397C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3069D0-F48E-494A-BA9C-49A253FF8A21}" type="datetimeFigureOut">
              <a:rPr lang="en-US" smtClean="0"/>
              <a:pPr>
                <a:defRPr/>
              </a:pPr>
              <a:t>3/7/2012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64C18-4A64-4CDC-8715-35F855041D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252CBF-224F-4435-BD0F-7BEEDC581BDC}" type="datetimeFigureOut">
              <a:rPr lang="en-US" smtClean="0"/>
              <a:pPr>
                <a:defRPr/>
              </a:pPr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2F329-2D51-451A-9529-05D006C8D2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87FE2-2264-40F8-912E-26D9E3221439}" type="datetimeFigureOut">
              <a:rPr lang="en-US" smtClean="0"/>
              <a:pPr>
                <a:defRPr/>
              </a:pPr>
              <a:t>3/7/2012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16148-5304-4E2B-8AA9-2BBA464005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CB59B-F4B7-4406-8827-8D2A7210BE75}" type="datetimeFigureOut">
              <a:rPr lang="en-US" smtClean="0"/>
              <a:pPr>
                <a:defRPr/>
              </a:pPr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4053F-67B3-4FE9-8DF3-3C3E73AB05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D2278-F029-4AA0-A8DD-3B00C50444EF}" type="datetimeFigureOut">
              <a:rPr lang="en-US" smtClean="0"/>
              <a:pPr>
                <a:defRPr/>
              </a:pPr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B9BDF-E1BE-401E-9581-FA9F977BB5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29AA48-E631-4E1B-B446-E72E807E0AE5}" type="datetimeFigureOut">
              <a:rPr lang="en-US" smtClean="0"/>
              <a:pPr>
                <a:defRPr/>
              </a:pPr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97D054-CC78-4CC4-B65F-25BC0B4CA3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429000" y="6172199"/>
            <a:ext cx="5562600" cy="685801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zh-TW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  <a:cs typeface="Arial" charset="0"/>
              </a:rPr>
              <a:t>MANAGEMENT OF TECHNOLOGY – BPT 3113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1295400"/>
            <a:ext cx="6553200" cy="13716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buNone/>
            </a:pPr>
            <a:r>
              <a:rPr lang="en-US" altLang="zh-TW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  <a:cs typeface="Arial" charset="0"/>
              </a:rPr>
              <a:t>TECHNOLOGY LIFE </a:t>
            </a:r>
            <a:r>
              <a:rPr lang="en-US" altLang="zh-TW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  <a:cs typeface="Arial" charset="0"/>
              </a:rPr>
              <a:t>CYCLE</a:t>
            </a:r>
            <a:endParaRPr lang="en-US" altLang="zh-TW" sz="4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en-US" altLang="zh-TW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TLC &amp; </a:t>
            </a:r>
            <a:r>
              <a:rPr lang="en-US" altLang="zh-TW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Market Growth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57199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2000" dirty="0" smtClean="0">
                <a:latin typeface="Book Antiqua" pitchFamily="18" charset="0"/>
                <a:cs typeface="Arial" charset="0"/>
              </a:rPr>
              <a:t>When technology reaches the market, it generates income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sz="2000" dirty="0" smtClean="0">
              <a:latin typeface="Book Antiqua" pitchFamily="18" charset="0"/>
              <a:cs typeface="Arial" charset="0"/>
            </a:endParaRPr>
          </a:p>
          <a:p>
            <a:pPr algn="just" eaLnBrk="1" hangingPunct="1"/>
            <a:endParaRPr lang="en-US" sz="2000" dirty="0" smtClean="0">
              <a:latin typeface="Book Antiqua" pitchFamily="18" charset="0"/>
              <a:cs typeface="Arial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2057400" y="6245423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Market Growth at Different Stages of the Technology Life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 marL="457200" indent="-457200" algn="just" eaLnBrk="1" hangingPunct="1">
              <a:buSzPct val="90000"/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>Technology Development</a:t>
            </a:r>
          </a:p>
          <a:p>
            <a:pPr lvl="1" algn="just" eaLnBrk="1" hangingPunct="1">
              <a:defRPr/>
            </a:pPr>
            <a:r>
              <a:rPr lang="en-US" sz="2000" dirty="0" smtClean="0">
                <a:latin typeface="Book Antiqua" pitchFamily="18" charset="0"/>
                <a:cs typeface="Arial" pitchFamily="34" charset="0"/>
              </a:rPr>
              <a:t>Market does not recognize  the technology at all</a:t>
            </a:r>
          </a:p>
          <a:p>
            <a:pPr lvl="1" algn="just" eaLnBrk="1" hangingPunct="1">
              <a:defRPr/>
            </a:pPr>
            <a:r>
              <a:rPr lang="en-US" sz="2000" dirty="0" smtClean="0">
                <a:latin typeface="Book Antiqua" pitchFamily="18" charset="0"/>
                <a:cs typeface="Arial" pitchFamily="34" charset="0"/>
              </a:rPr>
              <a:t>It has zero response</a:t>
            </a:r>
          </a:p>
          <a:p>
            <a:pPr lvl="1" algn="just" eaLnBrk="1" hangingPunct="1">
              <a:defRPr/>
            </a:pPr>
            <a:r>
              <a:rPr lang="en-US" sz="2000" dirty="0" smtClean="0">
                <a:latin typeface="Book Antiqua" pitchFamily="18" charset="0"/>
                <a:cs typeface="Arial" pitchFamily="34" charset="0"/>
              </a:rPr>
              <a:t>Spending significant amounts of effort and money to create the technology, develop prototypes and test the new technology – should reduce this time </a:t>
            </a:r>
            <a:r>
              <a:rPr lang="en-US" sz="2000" dirty="0" smtClean="0">
                <a:latin typeface="Book Antiqua" pitchFamily="18" charset="0"/>
                <a:cs typeface="Arial" pitchFamily="34" charset="0"/>
              </a:rPr>
              <a:t>period</a:t>
            </a:r>
          </a:p>
          <a:p>
            <a:pPr lvl="1" algn="just" eaLnBrk="1" hangingPunct="1">
              <a:buNone/>
              <a:defRPr/>
            </a:pPr>
            <a:endParaRPr lang="en-US" sz="1200" dirty="0" smtClean="0">
              <a:latin typeface="Book Antiqua" pitchFamily="18" charset="0"/>
              <a:cs typeface="Arial" pitchFamily="34" charset="0"/>
            </a:endParaRPr>
          </a:p>
          <a:p>
            <a:pPr marL="457200" indent="-457200" algn="just" eaLnBrk="1" hangingPunct="1">
              <a:buSzPct val="90000"/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>Application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>Launch</a:t>
            </a:r>
          </a:p>
          <a:p>
            <a:pPr lvl="1" algn="just" eaLnBrk="1" hangingPunct="1">
              <a:defRPr/>
            </a:pPr>
            <a:r>
              <a:rPr lang="en-US" sz="2000" dirty="0" smtClean="0">
                <a:latin typeface="Book Antiqua" pitchFamily="18" charset="0"/>
                <a:cs typeface="Arial" pitchFamily="34" charset="0"/>
              </a:rPr>
              <a:t>Market volume follows the path of technological progress</a:t>
            </a:r>
          </a:p>
          <a:p>
            <a:pPr lvl="1" algn="just" eaLnBrk="1" hangingPunct="1">
              <a:defRPr/>
            </a:pPr>
            <a:r>
              <a:rPr lang="en-US" sz="2000" dirty="0" smtClean="0">
                <a:latin typeface="Book Antiqua" pitchFamily="18" charset="0"/>
                <a:cs typeface="Arial" pitchFamily="34" charset="0"/>
              </a:rPr>
              <a:t>Characterized by slow initial growth  followed by rapid </a:t>
            </a:r>
            <a:r>
              <a:rPr lang="en-US" sz="2000" dirty="0" smtClean="0">
                <a:latin typeface="Book Antiqua" pitchFamily="18" charset="0"/>
                <a:cs typeface="Arial" pitchFamily="34" charset="0"/>
              </a:rPr>
              <a:t>growth</a:t>
            </a:r>
          </a:p>
          <a:p>
            <a:pPr lvl="1" algn="just" eaLnBrk="1" hangingPunct="1">
              <a:buNone/>
              <a:defRPr/>
            </a:pPr>
            <a:endParaRPr lang="en-US" sz="1200" dirty="0" smtClean="0">
              <a:latin typeface="Book Antiqua" pitchFamily="18" charset="0"/>
              <a:cs typeface="Arial" pitchFamily="34" charset="0"/>
            </a:endParaRPr>
          </a:p>
          <a:p>
            <a:pPr marL="457200" indent="-457200" algn="just" eaLnBrk="1" hangingPunct="1">
              <a:buSzPct val="90000"/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>Application Growth</a:t>
            </a:r>
          </a:p>
          <a:p>
            <a:pPr lvl="1" algn="just" eaLnBrk="1" hangingPunct="1">
              <a:defRPr/>
            </a:pPr>
            <a:r>
              <a:rPr lang="en-US" sz="2000" dirty="0" smtClean="0">
                <a:latin typeface="Book Antiqua" pitchFamily="18" charset="0"/>
                <a:cs typeface="Arial" pitchFamily="34" charset="0"/>
              </a:rPr>
              <a:t>Penetration into the market will depend on the rate of innovation and the market needs for the new technology</a:t>
            </a:r>
          </a:p>
          <a:p>
            <a:pPr algn="just" eaLnBrk="1" hangingPunct="1">
              <a:defRPr/>
            </a:pPr>
            <a:endParaRPr lang="en-US" sz="2000" dirty="0" smtClean="0">
              <a:latin typeface="Book Antiqua" pitchFamily="18" charset="0"/>
              <a:cs typeface="Arial" pitchFamily="34" charset="0"/>
            </a:endParaRPr>
          </a:p>
          <a:p>
            <a:pPr lvl="1" algn="just" eaLnBrk="1" hangingPunct="1">
              <a:defRPr/>
            </a:pPr>
            <a:endParaRPr lang="en-US" sz="2000" dirty="0" smtClean="0">
              <a:latin typeface="Book Antiqua" pitchFamily="18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n-US" sz="2000" dirty="0" smtClean="0">
              <a:latin typeface="Book Antiqua" pitchFamily="18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n-US" sz="2000" dirty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zh-TW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TLC &amp; </a:t>
            </a:r>
            <a:r>
              <a:rPr lang="en-US" altLang="zh-TW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Market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/>
          </a:bodyPr>
          <a:lstStyle/>
          <a:p>
            <a:pPr marL="457200" indent="-457200" algn="just" eaLnBrk="1" hangingPunct="1">
              <a:buSzPct val="90000"/>
              <a:buFont typeface="+mj-lt"/>
              <a:buAutoNum type="alphaUcPeriod" startAt="4"/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>Mature Technology </a:t>
            </a:r>
          </a:p>
          <a:p>
            <a:pPr lvl="1" algn="just" eaLnBrk="1" hangingPunct="1">
              <a:defRPr/>
            </a:pPr>
            <a:r>
              <a:rPr lang="en-US" sz="2000" dirty="0" smtClean="0">
                <a:latin typeface="Book Antiqua" pitchFamily="18" charset="0"/>
                <a:cs typeface="Arial" pitchFamily="34" charset="0"/>
              </a:rPr>
              <a:t>Growth rate slows down as the technology approaches its maturity</a:t>
            </a:r>
          </a:p>
          <a:p>
            <a:pPr lvl="1" algn="just" eaLnBrk="1" hangingPunct="1">
              <a:defRPr/>
            </a:pPr>
            <a:r>
              <a:rPr lang="en-US" sz="2000" dirty="0" smtClean="0">
                <a:latin typeface="Book Antiqua" pitchFamily="18" charset="0"/>
                <a:cs typeface="Arial" pitchFamily="34" charset="0"/>
              </a:rPr>
              <a:t>Market volume will peak and then start to </a:t>
            </a:r>
            <a:r>
              <a:rPr lang="en-US" sz="2000" dirty="0" smtClean="0">
                <a:latin typeface="Book Antiqua" pitchFamily="18" charset="0"/>
                <a:cs typeface="Arial" pitchFamily="34" charset="0"/>
              </a:rPr>
              <a:t>decline</a:t>
            </a:r>
          </a:p>
          <a:p>
            <a:pPr lvl="1" algn="just" eaLnBrk="1" hangingPunct="1">
              <a:buNone/>
              <a:defRPr/>
            </a:pPr>
            <a:endParaRPr lang="en-US" sz="1200" dirty="0" smtClean="0">
              <a:latin typeface="Book Antiqua" pitchFamily="18" charset="0"/>
              <a:cs typeface="Arial" pitchFamily="34" charset="0"/>
            </a:endParaRPr>
          </a:p>
          <a:p>
            <a:pPr marL="457200" indent="-457200" algn="just" eaLnBrk="1" hangingPunct="1">
              <a:buSzPct val="90000"/>
              <a:buFont typeface="+mj-lt"/>
              <a:buAutoNum type="alphaUcPeriod" startAt="5"/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>Technology Substitution</a:t>
            </a:r>
          </a:p>
          <a:p>
            <a:pPr lvl="1" algn="just" eaLnBrk="1" hangingPunct="1">
              <a:defRPr/>
            </a:pPr>
            <a:r>
              <a:rPr lang="en-US" sz="2000" dirty="0" smtClean="0">
                <a:latin typeface="Book Antiqua" pitchFamily="18" charset="0"/>
                <a:cs typeface="Arial" pitchFamily="34" charset="0"/>
              </a:rPr>
              <a:t>Companies that continue to use the old technology in this phase will be faced with a shrinking market share and fall in </a:t>
            </a:r>
            <a:r>
              <a:rPr lang="en-US" sz="2000" dirty="0" smtClean="0">
                <a:latin typeface="Book Antiqua" pitchFamily="18" charset="0"/>
                <a:cs typeface="Arial" pitchFamily="34" charset="0"/>
              </a:rPr>
              <a:t>revenues</a:t>
            </a:r>
          </a:p>
          <a:p>
            <a:pPr lvl="1" algn="just" eaLnBrk="1" hangingPunct="1">
              <a:buNone/>
              <a:defRPr/>
            </a:pPr>
            <a:endParaRPr lang="en-US" sz="1200" dirty="0" smtClean="0">
              <a:latin typeface="Book Antiqua" pitchFamily="18" charset="0"/>
              <a:cs typeface="Arial" pitchFamily="34" charset="0"/>
            </a:endParaRPr>
          </a:p>
          <a:p>
            <a:pPr marL="457200" indent="-457200" algn="just" eaLnBrk="1" hangingPunct="1">
              <a:buSzPct val="90000"/>
              <a:buFont typeface="+mj-lt"/>
              <a:buAutoNum type="alphaUcPeriod" startAt="6"/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>Technology Obsolescence</a:t>
            </a:r>
          </a:p>
          <a:p>
            <a:pPr lvl="1" algn="just" eaLnBrk="1" hangingPunct="1">
              <a:defRPr/>
            </a:pPr>
            <a:r>
              <a:rPr lang="en-US" sz="2000" dirty="0" smtClean="0">
                <a:latin typeface="Book Antiqua" pitchFamily="18" charset="0"/>
                <a:cs typeface="Arial" pitchFamily="34" charset="0"/>
              </a:rPr>
              <a:t>Technology has little or no value</a:t>
            </a:r>
          </a:p>
          <a:p>
            <a:pPr algn="just" eaLnBrk="1" hangingPunct="1">
              <a:defRPr/>
            </a:pPr>
            <a:endParaRPr lang="en-US" sz="2000" dirty="0" smtClean="0">
              <a:latin typeface="Book Antiqua" pitchFamily="18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n-US" sz="2000" dirty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zh-TW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TLC &amp; </a:t>
            </a:r>
            <a:r>
              <a:rPr lang="en-US" altLang="zh-TW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Market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zh-TW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Product Life Cycle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371600" y="5461337"/>
            <a:ext cx="381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Book Antiqua" pitchFamily="18" charset="0"/>
              </a:rPr>
              <a:t>A : Concept Design Prototype</a:t>
            </a:r>
          </a:p>
          <a:p>
            <a:r>
              <a:rPr lang="en-US" sz="2000" dirty="0" smtClean="0">
                <a:latin typeface="Book Antiqua" pitchFamily="18" charset="0"/>
              </a:rPr>
              <a:t>B : </a:t>
            </a:r>
            <a:r>
              <a:rPr lang="en-US" sz="2000" dirty="0">
                <a:latin typeface="Book Antiqua" pitchFamily="18" charset="0"/>
              </a:rPr>
              <a:t>Product Launch</a:t>
            </a:r>
          </a:p>
          <a:p>
            <a:r>
              <a:rPr lang="en-US" sz="2000" dirty="0">
                <a:latin typeface="Book Antiqua" pitchFamily="18" charset="0"/>
              </a:rPr>
              <a:t>C : Product </a:t>
            </a:r>
            <a:r>
              <a:rPr lang="en-US" sz="2000" dirty="0" smtClean="0">
                <a:latin typeface="Book Antiqua" pitchFamily="18" charset="0"/>
              </a:rPr>
              <a:t>Growth</a:t>
            </a:r>
            <a:endParaRPr lang="en-US" sz="2000" dirty="0">
              <a:latin typeface="Book Antiq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5486400"/>
            <a:ext cx="350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D : Mature Stage</a:t>
            </a:r>
          </a:p>
          <a:p>
            <a:r>
              <a:rPr lang="en-US" sz="2000" dirty="0" smtClean="0">
                <a:latin typeface="Book Antiqua" pitchFamily="18" charset="0"/>
              </a:rPr>
              <a:t>E : Substitution Products</a:t>
            </a:r>
          </a:p>
          <a:p>
            <a:r>
              <a:rPr lang="en-US" sz="2000" dirty="0" smtClean="0">
                <a:latin typeface="Book Antiqua" pitchFamily="18" charset="0"/>
              </a:rPr>
              <a:t>F : Product Obsolescence</a:t>
            </a:r>
            <a:endParaRPr lang="en-US" sz="2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TLC with Process Innovations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77724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371600" y="6059269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ook Antiqua" pitchFamily="18" charset="0"/>
              </a:rPr>
              <a:t>Progress of technology is shown in relation to product and process innovation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en-US" altLang="zh-TW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Multiple-Generation Technologies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82296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zh-TW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Multiple-Generation Technologies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sz="2400" dirty="0" smtClean="0">
                <a:latin typeface="Book Antiqua" pitchFamily="18" charset="0"/>
                <a:cs typeface="Arial" charset="0"/>
              </a:rPr>
              <a:t>Technology has a hierarchy</a:t>
            </a:r>
          </a:p>
          <a:p>
            <a:pPr algn="just" eaLnBrk="1" hangingPunct="1"/>
            <a:r>
              <a:rPr lang="en-US" sz="2400" dirty="0" smtClean="0">
                <a:latin typeface="Book Antiqua" pitchFamily="18" charset="0"/>
                <a:cs typeface="Arial" charset="0"/>
              </a:rPr>
              <a:t>System  </a:t>
            </a:r>
            <a:r>
              <a:rPr lang="en-US" sz="2400" dirty="0" smtClean="0">
                <a:latin typeface="Book Antiqua" pitchFamily="18" charset="0"/>
                <a:cs typeface="Arial" charset="0"/>
                <a:sym typeface="Wingdings" pitchFamily="2" charset="2"/>
              </a:rPr>
              <a:t> No. of Subsystem  No. of Components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 </a:t>
            </a:r>
          </a:p>
          <a:p>
            <a:pPr algn="just" eaLnBrk="1" hangingPunct="1"/>
            <a:r>
              <a:rPr lang="en-US" sz="2400" dirty="0" smtClean="0">
                <a:latin typeface="Book Antiqua" pitchFamily="18" charset="0"/>
                <a:cs typeface="Arial" charset="0"/>
              </a:rPr>
              <a:t>Technology can consist of multiple technologies and derive from different generations of innovation</a:t>
            </a:r>
          </a:p>
          <a:p>
            <a:pPr algn="just" eaLnBrk="1" hangingPunct="1">
              <a:buNone/>
            </a:pPr>
            <a:endParaRPr lang="en-US" sz="1800" dirty="0" smtClean="0">
              <a:latin typeface="Book Antiqua" pitchFamily="18" charset="0"/>
              <a:cs typeface="Arial" charset="0"/>
            </a:endParaRPr>
          </a:p>
          <a:p>
            <a:pPr algn="just" eaLnBrk="1" hangingPunct="1"/>
            <a:r>
              <a:rPr lang="en-US" sz="2400" dirty="0" smtClean="0">
                <a:latin typeface="Book Antiqua" pitchFamily="18" charset="0"/>
                <a:cs typeface="Arial" charset="0"/>
              </a:rPr>
              <a:t>Example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:</a:t>
            </a:r>
          </a:p>
          <a:p>
            <a:pPr algn="just" eaLnBrk="1" hangingPunct="1"/>
            <a:r>
              <a:rPr lang="en-US" sz="2400" dirty="0" smtClean="0">
                <a:latin typeface="Book Antiqua" pitchFamily="18" charset="0"/>
                <a:cs typeface="Arial" charset="0"/>
              </a:rPr>
              <a:t>System – Computer</a:t>
            </a:r>
          </a:p>
          <a:p>
            <a:pPr algn="just" eaLnBrk="1" hangingPunct="1"/>
            <a:r>
              <a:rPr lang="en-US" sz="2400" dirty="0" smtClean="0">
                <a:latin typeface="Book Antiqua" pitchFamily="18" charset="0"/>
                <a:cs typeface="Arial" charset="0"/>
              </a:rPr>
              <a:t>Subsystem – Microprocessor (286, 486, Pentium, Core 2) </a:t>
            </a:r>
          </a:p>
          <a:p>
            <a:pPr algn="just" eaLnBrk="1" hangingPunct="1"/>
            <a:r>
              <a:rPr lang="en-US" sz="2400" dirty="0" smtClean="0">
                <a:latin typeface="Book Antiqua" pitchFamily="18" charset="0"/>
                <a:cs typeface="Arial" charset="0"/>
              </a:rPr>
              <a:t>Each of these generations of innovation helped boost the technology life cycle</a:t>
            </a:r>
          </a:p>
          <a:p>
            <a:pPr algn="just" eaLnBrk="1" hangingPunct="1"/>
            <a:endParaRPr lang="en-US" sz="2400" dirty="0" smtClean="0">
              <a:latin typeface="Book Antiqu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7620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8077200" cy="262096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Science-Technology Push</a:t>
            </a:r>
          </a:p>
          <a:p>
            <a:pPr lvl="1" algn="just" eaLnBrk="1" hangingPunct="1">
              <a:buSzPct val="80000"/>
              <a:buFont typeface="Wingdings" pitchFamily="2" charset="2"/>
              <a:buChar char=""/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Science provides the base for technological development which in turn creates new markets</a:t>
            </a:r>
          </a:p>
          <a:p>
            <a:pPr lvl="1" algn="just" eaLnBrk="1" hangingPunct="1">
              <a:buSzPct val="80000"/>
              <a:buFont typeface="Wingdings" pitchFamily="2" charset="2"/>
              <a:buChar char=""/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Innovations that ensued from the technologies caused major industry upheavals and totally changed the markets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zh-TW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Technology and Market Interaction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4191001"/>
          <a:ext cx="7543800" cy="236251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263140"/>
                <a:gridCol w="5280660"/>
              </a:tblGrid>
              <a:tr h="3815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Technology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Scientific Discovery</a:t>
                      </a:r>
                      <a:endParaRPr lang="en-US" sz="1400" dirty="0"/>
                    </a:p>
                  </a:txBody>
                  <a:tcPr anchor="ctr"/>
                </a:tc>
              </a:tr>
              <a:tr h="5331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Nuclear energy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Based on Einstein’s 1905 paper, which established the equivalence of mass and energy</a:t>
                      </a:r>
                      <a:endParaRPr lang="en-US" sz="1400" dirty="0"/>
                    </a:p>
                  </a:txBody>
                  <a:tcPr anchor="ctr"/>
                </a:tc>
              </a:tr>
              <a:tr h="3815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Transistors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Based on A.H. Wilson’s 1931 theory of semiconductors</a:t>
                      </a:r>
                      <a:endParaRPr lang="en-US" sz="1400" dirty="0"/>
                    </a:p>
                  </a:txBody>
                  <a:tcPr anchor="ctr"/>
                </a:tc>
              </a:tr>
              <a:tr h="5331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Electronics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Based on Maxwell’s theory of electromagnetism,</a:t>
                      </a:r>
                      <a:r>
                        <a:rPr lang="en-US" sz="1400" baseline="0" dirty="0" smtClean="0"/>
                        <a:t> developed in the 1880s</a:t>
                      </a:r>
                      <a:endParaRPr lang="en-US" sz="1400" dirty="0"/>
                    </a:p>
                  </a:txBody>
                  <a:tcPr anchor="ctr"/>
                </a:tc>
              </a:tr>
              <a:tr h="5331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Genetic engineering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Followed Watson and Crick’s 1952 discovery of the structure of DNA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143000"/>
            <a:ext cx="22209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zh-TW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Technology and Market Interaction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9530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Market Pull</a:t>
            </a:r>
          </a:p>
          <a:p>
            <a:pPr lvl="1" algn="just" eaLnBrk="1" hangingPunct="1">
              <a:buSzPct val="80000"/>
              <a:buFont typeface="Wingdings" pitchFamily="2" charset="2"/>
              <a:buChar char=""/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Technology is often developed to meet a market need or demand – stimulated by consumers</a:t>
            </a:r>
          </a:p>
          <a:p>
            <a:pPr lvl="1" algn="just" eaLnBrk="1" hangingPunct="1">
              <a:buSzPct val="80000"/>
              <a:buFont typeface="Wingdings" pitchFamily="2" charset="2"/>
              <a:buChar char=""/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Most of the technological developments stimulated by market pull are of an incremental nature or represent improvements to existing technologies</a:t>
            </a:r>
          </a:p>
          <a:p>
            <a:pPr lvl="1" algn="just" eaLnBrk="1" hangingPunct="1">
              <a:buSzPct val="80000"/>
              <a:buFont typeface="Wingdings" pitchFamily="2" charset="2"/>
              <a:buChar char=""/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It have a cumulative effect and can have a tremendous impact on productivity and competitiveness</a:t>
            </a:r>
          </a:p>
          <a:p>
            <a:pPr lvl="1" algn="just" eaLnBrk="1" hangingPunct="1">
              <a:buSzPct val="80000"/>
              <a:buFont typeface="Wingdings" pitchFamily="2" charset="2"/>
              <a:buChar char=""/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May provoke major breakthroughs when there is a strong collective demand for a solution to a specific 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problem. Example: 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Vaccine for H1N1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zh-TW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Technology and Market Interaction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609600"/>
          </a:xfrm>
        </p:spPr>
        <p:txBody>
          <a:bodyPr/>
          <a:lstStyle/>
          <a:p>
            <a:pPr indent="0" eaLnBrk="1" hangingPunct="1">
              <a:buFont typeface="Wingdings" pitchFamily="2" charset="2"/>
              <a:buNone/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Combined Effect of Technology Push and Market Pull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81200"/>
            <a:ext cx="784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Chapter Outline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iandra G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Maiandra GD" pitchFamily="34" charset="0"/>
              </a:rPr>
              <a:t>Introduction</a:t>
            </a:r>
          </a:p>
          <a:p>
            <a:r>
              <a:rPr lang="en-US" sz="2800" dirty="0" smtClean="0">
                <a:latin typeface="Maiandra GD" pitchFamily="34" charset="0"/>
              </a:rPr>
              <a:t>Technological Progress</a:t>
            </a:r>
          </a:p>
          <a:p>
            <a:r>
              <a:rPr lang="en-US" sz="2800" dirty="0" smtClean="0">
                <a:latin typeface="Maiandra GD" pitchFamily="34" charset="0"/>
              </a:rPr>
              <a:t>Technology Life Cycle</a:t>
            </a:r>
          </a:p>
          <a:p>
            <a:pPr lvl="1"/>
            <a:r>
              <a:rPr lang="en-US" sz="2400" dirty="0" smtClean="0">
                <a:latin typeface="Maiandra GD" pitchFamily="34" charset="0"/>
              </a:rPr>
              <a:t>S-Curve</a:t>
            </a:r>
          </a:p>
          <a:p>
            <a:pPr lvl="1"/>
            <a:r>
              <a:rPr lang="en-US" sz="2400" dirty="0" smtClean="0">
                <a:latin typeface="Maiandra GD" pitchFamily="34" charset="0"/>
              </a:rPr>
              <a:t>Market Growth</a:t>
            </a:r>
          </a:p>
          <a:p>
            <a:pPr lvl="1"/>
            <a:r>
              <a:rPr lang="en-US" sz="2400" dirty="0" smtClean="0">
                <a:latin typeface="Maiandra GD" pitchFamily="34" charset="0"/>
              </a:rPr>
              <a:t>Product Life Cycle</a:t>
            </a:r>
          </a:p>
          <a:p>
            <a:pPr lvl="1"/>
            <a:r>
              <a:rPr lang="en-US" sz="2400" dirty="0" smtClean="0">
                <a:latin typeface="Maiandra GD" pitchFamily="34" charset="0"/>
              </a:rPr>
              <a:t>Multiple-Generation Technologies</a:t>
            </a:r>
          </a:p>
          <a:p>
            <a:r>
              <a:rPr lang="en-US" sz="2800" dirty="0" smtClean="0">
                <a:latin typeface="Maiandra GD" pitchFamily="34" charset="0"/>
              </a:rPr>
              <a:t>Technology and Market Interaction</a:t>
            </a:r>
          </a:p>
          <a:p>
            <a:r>
              <a:rPr lang="en-US" sz="2800" dirty="0" smtClean="0">
                <a:latin typeface="Maiandra GD" pitchFamily="34" charset="0"/>
              </a:rPr>
              <a:t>Diffusion of Technology</a:t>
            </a:r>
          </a:p>
          <a:p>
            <a:endParaRPr lang="en-US" sz="2800" dirty="0" smtClean="0">
              <a:latin typeface="Maiandra GD" pitchFamily="34" charset="0"/>
            </a:endParaRPr>
          </a:p>
          <a:p>
            <a:endParaRPr lang="en-US" sz="2800" dirty="0" smtClean="0">
              <a:latin typeface="Maiandra GD" pitchFamily="34" charset="0"/>
            </a:endParaRPr>
          </a:p>
          <a:p>
            <a:endParaRPr lang="en-US" sz="2800" dirty="0">
              <a:latin typeface="Maiandra GD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zh-TW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Technology and Market Interaction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Integrating Technology Push and Market Pull to Stimulate Innovation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914400" y="381000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990600" y="4191000"/>
            <a:ext cx="2438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600" dirty="0"/>
              <a:t> Scientific discoveries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600" dirty="0"/>
              <a:t> Applied knowledge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600" dirty="0"/>
              <a:t> Recognized needs</a:t>
            </a:r>
          </a:p>
          <a:p>
            <a:pPr>
              <a:buFont typeface="Arial" charset="0"/>
              <a:buChar char="•"/>
            </a:pPr>
            <a:r>
              <a:rPr lang="en-US" sz="1600" dirty="0"/>
              <a:t> Intellectual capital</a:t>
            </a:r>
          </a:p>
          <a:p>
            <a:r>
              <a:rPr lang="en-US" sz="1600" dirty="0"/>
              <a:t>  (scientists &amp; engineers)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6400800" y="4273550"/>
            <a:ext cx="24384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600" dirty="0"/>
              <a:t> Market demand</a:t>
            </a:r>
          </a:p>
          <a:p>
            <a:pPr>
              <a:buFont typeface="Arial" charset="0"/>
              <a:buChar char="•"/>
            </a:pPr>
            <a:r>
              <a:rPr lang="en-US" sz="1600" dirty="0"/>
              <a:t> Proliferation of </a:t>
            </a:r>
          </a:p>
          <a:p>
            <a:r>
              <a:rPr lang="en-US" sz="1600" dirty="0"/>
              <a:t>   application areas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600" dirty="0"/>
              <a:t> Recognized needs</a:t>
            </a:r>
          </a:p>
          <a:p>
            <a:pPr>
              <a:buFont typeface="Arial" charset="0"/>
              <a:buChar char="•"/>
            </a:pPr>
            <a:r>
              <a:rPr lang="en-US" sz="1600" dirty="0"/>
              <a:t> Opportunities for </a:t>
            </a:r>
          </a:p>
          <a:p>
            <a:r>
              <a:rPr lang="en-US" sz="1600" dirty="0"/>
              <a:t>   increased profitability, </a:t>
            </a:r>
          </a:p>
          <a:p>
            <a:r>
              <a:rPr lang="en-US" sz="1600" dirty="0"/>
              <a:t>   quality &amp; productivity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600" dirty="0"/>
              <a:t> Entrepreneurs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zh-TW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Diffusion Of Technology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2000" i="1" dirty="0" smtClean="0">
                <a:latin typeface="Book Antiqua" pitchFamily="18" charset="0"/>
                <a:cs typeface="Arial" charset="0"/>
              </a:rPr>
              <a:t>Diffusion</a:t>
            </a:r>
            <a:r>
              <a:rPr lang="en-US" sz="2000" dirty="0" smtClean="0">
                <a:latin typeface="Book Antiqua" pitchFamily="18" charset="0"/>
                <a:cs typeface="Arial" charset="0"/>
              </a:rPr>
              <a:t> is the process by which an innovation is communicated over time through certain channels to members of a social system [Rogers, 1995]</a:t>
            </a:r>
          </a:p>
          <a:p>
            <a:pPr algn="just" eaLnBrk="1" hangingPunct="1"/>
            <a:r>
              <a:rPr lang="en-US" sz="2000" dirty="0" smtClean="0">
                <a:latin typeface="Book Antiqua" pitchFamily="18" charset="0"/>
                <a:cs typeface="Arial" charset="0"/>
              </a:rPr>
              <a:t>Rate of adoption of an innovation by members of a social system is dependent on the degree to which the innovation:</a:t>
            </a:r>
          </a:p>
          <a:p>
            <a:pPr marL="857250" lvl="1" indent="-457200" algn="just" eaLnBrk="1" hangingPunct="1">
              <a:buClrTx/>
              <a:buSzPct val="80000"/>
              <a:buFont typeface="Tahoma" pitchFamily="34" charset="0"/>
              <a:buAutoNum type="alphaLcPeriod"/>
            </a:pPr>
            <a:r>
              <a:rPr lang="en-US" sz="2000" dirty="0" smtClean="0">
                <a:latin typeface="Book Antiqua" pitchFamily="18" charset="0"/>
                <a:cs typeface="Arial" charset="0"/>
              </a:rPr>
              <a:t>Is perceived to be offering better advantage than does existing practice</a:t>
            </a:r>
          </a:p>
          <a:p>
            <a:pPr marL="857250" lvl="1" indent="-457200" algn="just" eaLnBrk="1" hangingPunct="1">
              <a:buClrTx/>
              <a:buSzPct val="80000"/>
              <a:buFont typeface="Tahoma" pitchFamily="34" charset="0"/>
              <a:buAutoNum type="alphaLcPeriod"/>
            </a:pPr>
            <a:r>
              <a:rPr lang="en-US" sz="2000" dirty="0" smtClean="0">
                <a:latin typeface="Book Antiqua" pitchFamily="18" charset="0"/>
                <a:cs typeface="Arial" charset="0"/>
              </a:rPr>
              <a:t>Is compatible with the values and needs of the users</a:t>
            </a:r>
          </a:p>
          <a:p>
            <a:pPr marL="857250" lvl="1" indent="-457200" algn="just" eaLnBrk="1" hangingPunct="1">
              <a:buClrTx/>
              <a:buSzPct val="80000"/>
              <a:buFont typeface="Tahoma" pitchFamily="34" charset="0"/>
              <a:buAutoNum type="alphaLcPeriod"/>
            </a:pPr>
            <a:r>
              <a:rPr lang="en-US" sz="2000" dirty="0" smtClean="0">
                <a:latin typeface="Book Antiqua" pitchFamily="18" charset="0"/>
                <a:cs typeface="Arial" charset="0"/>
              </a:rPr>
              <a:t>Is considered complex and difficult to use</a:t>
            </a:r>
          </a:p>
          <a:p>
            <a:pPr marL="857250" lvl="1" indent="-457200" algn="just" eaLnBrk="1" hangingPunct="1">
              <a:buClrTx/>
              <a:buSzPct val="80000"/>
              <a:buFont typeface="Tahoma" pitchFamily="34" charset="0"/>
              <a:buAutoNum type="alphaLcPeriod"/>
            </a:pPr>
            <a:r>
              <a:rPr lang="en-US" sz="2000" dirty="0" smtClean="0">
                <a:latin typeface="Book Antiqua" pitchFamily="18" charset="0"/>
                <a:cs typeface="Arial" charset="0"/>
              </a:rPr>
              <a:t>Can be introduced on a trial basis before users must fully commit to its adoption</a:t>
            </a:r>
          </a:p>
          <a:p>
            <a:pPr marL="857250" lvl="1" indent="-457200" algn="just" eaLnBrk="1" hangingPunct="1">
              <a:buClrTx/>
              <a:buSzPct val="80000"/>
              <a:buFont typeface="Tahoma" pitchFamily="34" charset="0"/>
              <a:buAutoNum type="alphaLcPeriod"/>
            </a:pPr>
            <a:r>
              <a:rPr lang="en-US" sz="2000" dirty="0" smtClean="0">
                <a:latin typeface="Book Antiqua" pitchFamily="18" charset="0"/>
                <a:cs typeface="Arial" charset="0"/>
              </a:rPr>
              <a:t>Is seen and its results are observed by potential adopters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91175"/>
            <a:ext cx="9144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The Diffusion-Communication-Channel Relationship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1242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sz="2000" dirty="0" smtClean="0">
                <a:latin typeface="Book Antiqua" pitchFamily="18" charset="0"/>
                <a:cs typeface="Arial" charset="0"/>
              </a:rPr>
              <a:t>Adopters of an innovation are influenced by two types of communication channels:</a:t>
            </a:r>
          </a:p>
          <a:p>
            <a:pPr marL="857250" lvl="1" indent="-457200" algn="just" eaLnBrk="1" hangingPunct="1">
              <a:buClrTx/>
              <a:buSzPct val="80000"/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Interpersonal word of mouth </a:t>
            </a:r>
          </a:p>
          <a:p>
            <a:pPr marL="857250" lvl="1" indent="0" algn="just" eaLnBrk="1" hangingPunct="1">
              <a:buClrTx/>
              <a:buSzPct val="80000"/>
              <a:buFont typeface="Wingdings" pitchFamily="2" charset="2"/>
              <a:buNone/>
              <a:defRPr/>
            </a:pPr>
            <a:r>
              <a:rPr lang="en-US" sz="2000" dirty="0" smtClean="0">
                <a:latin typeface="Book Antiqua" pitchFamily="18" charset="0"/>
                <a:cs typeface="Arial" charset="0"/>
              </a:rPr>
              <a:t>Number of users expands during the early phase of the diffusion process and declines during the second half</a:t>
            </a:r>
          </a:p>
          <a:p>
            <a:pPr marL="857250" lvl="1" indent="-457200" algn="just" eaLnBrk="1" hangingPunct="1">
              <a:buClrTx/>
              <a:buSzPct val="80000"/>
              <a:buFont typeface="+mj-lt"/>
              <a:buAutoNum type="alphaLcPeriod" startAt="2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Mass media channels</a:t>
            </a:r>
          </a:p>
          <a:p>
            <a:pPr marL="857250" lvl="1" indent="0" algn="just" eaLnBrk="1" hangingPunct="1">
              <a:buClrTx/>
              <a:buSzPct val="80000"/>
              <a:buFont typeface="Wingdings" pitchFamily="2" charset="2"/>
              <a:buNone/>
              <a:defRPr/>
            </a:pPr>
            <a:r>
              <a:rPr lang="en-US" sz="2000" dirty="0" smtClean="0">
                <a:latin typeface="Book Antiqua" pitchFamily="18" charset="0"/>
                <a:cs typeface="Arial" charset="0"/>
              </a:rPr>
              <a:t>Greatest in the early phase of diffusion but occurs continually throughout the diffusion process 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876800"/>
            <a:ext cx="3395663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876800"/>
            <a:ext cx="35718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The Diffusion-Communication-Channel Relationship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219199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Book Antiqua" pitchFamily="18" charset="0"/>
              </a:rPr>
              <a:t>The decision to adopt an innovation by an individual or an organization takes a certain period of time and consists of several stages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105150"/>
            <a:ext cx="762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2743200" y="6092825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ook Antiqua" pitchFamily="18" charset="0"/>
              </a:rPr>
              <a:t>Innovation Decision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Lesson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43840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Maiandra GD" pitchFamily="34" charset="0"/>
              </a:rPr>
              <a:t>Understand the context of technology life cycle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Maiandra GD" pitchFamily="34" charset="0"/>
              </a:rPr>
              <a:t>Explain the importance of technology life cycle for organization planning and strategic analysis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Maiandra GD" pitchFamily="34" charset="0"/>
              </a:rPr>
              <a:t>Know the process of technology diffusion</a:t>
            </a:r>
            <a:endParaRPr lang="en-US" sz="2800" dirty="0">
              <a:latin typeface="Maiandra G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zh-TW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Introduction</a:t>
            </a: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sz="2400" dirty="0" smtClean="0">
                <a:latin typeface="Book Antiqua" pitchFamily="18" charset="0"/>
                <a:cs typeface="Arial" charset="0"/>
              </a:rPr>
              <a:t>The performance of a technology has a recognized pattern over time</a:t>
            </a:r>
          </a:p>
          <a:p>
            <a:pPr algn="just" eaLnBrk="1" hangingPunct="1"/>
            <a:r>
              <a:rPr lang="en-US" sz="2400" dirty="0" smtClean="0">
                <a:latin typeface="Book Antiqua" pitchFamily="18" charset="0"/>
                <a:cs typeface="Arial" charset="0"/>
              </a:rPr>
              <a:t>Can be of great use in strategic planning</a:t>
            </a:r>
          </a:p>
          <a:p>
            <a:pPr algn="just" eaLnBrk="1" hangingPunct="1"/>
            <a:r>
              <a:rPr lang="en-US" sz="2400" dirty="0" smtClean="0">
                <a:latin typeface="Book Antiqua" pitchFamily="18" charset="0"/>
                <a:cs typeface="Arial" charset="0"/>
              </a:rPr>
              <a:t>Neglecting this pattern as a key factor in the planning process may prove very costly to the competitive position of corporation</a:t>
            </a:r>
          </a:p>
          <a:p>
            <a:pPr algn="just" eaLnBrk="1" hangingPunct="1"/>
            <a:r>
              <a:rPr lang="en-US" sz="2400" dirty="0" smtClean="0">
                <a:latin typeface="Book Antiqua" pitchFamily="18" charset="0"/>
                <a:cs typeface="Arial" charset="0"/>
              </a:rPr>
              <a:t>Managing technology requires deep understanding of the life cycles of the technology, product, process and 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system</a:t>
            </a:r>
          </a:p>
          <a:p>
            <a:pPr algn="just" eaLnBrk="1" hangingPunct="1"/>
            <a:r>
              <a:rPr lang="en-US" sz="2400" dirty="0" smtClean="0">
                <a:latin typeface="Book Antiqua" pitchFamily="18" charset="0"/>
                <a:cs typeface="Arial" charset="0"/>
              </a:rPr>
              <a:t>The life span of various technologies can be conveniently identified as consisting of distinct stages</a:t>
            </a:r>
            <a:endParaRPr lang="en-US" sz="2400" dirty="0" smtClean="0">
              <a:latin typeface="Book Antiqu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TW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Stages in Technology Life Cycle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8153400" cy="4800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905000"/>
                <a:gridCol w="2209800"/>
                <a:gridCol w="4038600"/>
              </a:tblGrid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3-Stages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4-Phases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6-Phases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685800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Embryonic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Innovation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Technology Development Phase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Syndication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Application Launch Phase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Growth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Diffusion</a:t>
                      </a:r>
                      <a:r>
                        <a:rPr lang="en-US" sz="2000" baseline="0" dirty="0" smtClean="0"/>
                        <a:t> Stage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Application Growth Phase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85800"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Maturity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Substitution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Mature-Technology Phase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Technology Substitution</a:t>
                      </a:r>
                      <a:r>
                        <a:rPr lang="en-US" sz="2000" baseline="0" dirty="0" smtClean="0"/>
                        <a:t> Phase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Technology Obsolescence Phase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Technology Life Cycle : S-Curve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80772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zh-TW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S-Curve : Technological </a:t>
            </a:r>
            <a:r>
              <a:rPr lang="en-US" altLang="zh-TW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Progress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Book Antiqua" pitchFamily="18" charset="0"/>
                <a:cs typeface="Arial" charset="0"/>
              </a:rPr>
              <a:t>A technology’s improvement of performance follows the S-curve</a:t>
            </a:r>
          </a:p>
          <a:p>
            <a:pPr algn="just"/>
            <a:r>
              <a:rPr lang="en-US" sz="2000" dirty="0" smtClean="0">
                <a:latin typeface="Book Antiqua" pitchFamily="18" charset="0"/>
                <a:cs typeface="Arial" charset="0"/>
              </a:rPr>
              <a:t>Technological performance can be expressed in terms of any attribute : aircraft speed in km per hour or number of transistors per chip</a:t>
            </a:r>
          </a:p>
          <a:p>
            <a:pPr algn="just" eaLnBrk="1" hangingPunct="1">
              <a:buNone/>
            </a:pPr>
            <a:endParaRPr lang="en-US" sz="1200" dirty="0" smtClean="0">
              <a:latin typeface="Book Antiqua" pitchFamily="18" charset="0"/>
              <a:cs typeface="Arial" charset="0"/>
            </a:endParaRPr>
          </a:p>
          <a:p>
            <a:pPr algn="just" eaLnBrk="1" hangingPunct="1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Innovation:</a:t>
            </a:r>
          </a:p>
          <a:p>
            <a:pPr lvl="1" algn="just"/>
            <a:r>
              <a:rPr lang="en-US" sz="2000" dirty="0" smtClean="0">
                <a:latin typeface="Book Antiqua" pitchFamily="18" charset="0"/>
                <a:cs typeface="Arial" charset="0"/>
              </a:rPr>
              <a:t>Represents the birth of new product / process resulting from R&amp;D activities </a:t>
            </a:r>
            <a:r>
              <a:rPr lang="en-US" sz="2000" dirty="0" smtClean="0">
                <a:latin typeface="Book Antiqua" pitchFamily="18" charset="0"/>
                <a:cs typeface="Arial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Book Antiqua" pitchFamily="18" charset="0"/>
                <a:cs typeface="Arial" charset="0"/>
              </a:rPr>
              <a:t> spending significant amounts of effort and money to create the technology</a:t>
            </a:r>
          </a:p>
          <a:p>
            <a:pPr algn="just" eaLnBrk="1" hangingPunct="1">
              <a:buNone/>
            </a:pPr>
            <a:endParaRPr lang="en-US" sz="1200" dirty="0" smtClean="0">
              <a:latin typeface="Book Antiqua" pitchFamily="18" charset="0"/>
              <a:cs typeface="Arial" charset="0"/>
            </a:endParaRPr>
          </a:p>
          <a:p>
            <a:pPr algn="just" eaLnBrk="1" hangingPunct="1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Syndication:</a:t>
            </a:r>
          </a:p>
          <a:p>
            <a:pPr lvl="1" algn="just"/>
            <a:r>
              <a:rPr lang="en-US" sz="2000" dirty="0" smtClean="0">
                <a:latin typeface="Book Antiqua" pitchFamily="18" charset="0"/>
                <a:cs typeface="Arial" charset="0"/>
              </a:rPr>
              <a:t>Represents the demonstration and commercialization of a new technology </a:t>
            </a:r>
            <a:r>
              <a:rPr lang="en-US" sz="2000" dirty="0" smtClean="0">
                <a:latin typeface="Book Antiqua" pitchFamily="18" charset="0"/>
                <a:cs typeface="Arial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Book Antiqua" pitchFamily="18" charset="0"/>
                <a:cs typeface="Arial" charset="0"/>
              </a:rPr>
              <a:t> characterized by a period of slow initial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Growth:</a:t>
            </a:r>
          </a:p>
          <a:p>
            <a:pPr lvl="1" algn="just"/>
            <a:r>
              <a:rPr lang="en-US" sz="2000" dirty="0" smtClean="0">
                <a:latin typeface="Book Antiqua" pitchFamily="18" charset="0"/>
                <a:cs typeface="Arial" charset="0"/>
              </a:rPr>
              <a:t>Represents the market penetration of a new technology through acceptance of the innovation by potential users of the technology </a:t>
            </a:r>
            <a:r>
              <a:rPr lang="en-US" sz="2000" dirty="0" smtClean="0">
                <a:latin typeface="Book Antiqua" pitchFamily="18" charset="0"/>
                <a:cs typeface="Arial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Book Antiqua" pitchFamily="18" charset="0"/>
                <a:cs typeface="Arial" charset="0"/>
              </a:rPr>
              <a:t> characterized by rapid and sustained growth</a:t>
            </a:r>
          </a:p>
          <a:p>
            <a:pPr algn="just">
              <a:buNone/>
            </a:pPr>
            <a:endParaRPr lang="en-US" sz="1200" dirty="0" smtClean="0">
              <a:latin typeface="Book Antiqua" pitchFamily="18" charset="0"/>
              <a:cs typeface="Arial" charset="0"/>
            </a:endParaRPr>
          </a:p>
          <a:p>
            <a:pPr algn="just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Maturity:</a:t>
            </a:r>
          </a:p>
          <a:p>
            <a:pPr lvl="1" algn="just"/>
            <a:r>
              <a:rPr lang="en-US" sz="2000" dirty="0" smtClean="0">
                <a:latin typeface="Book Antiqua" pitchFamily="18" charset="0"/>
                <a:cs typeface="Arial" charset="0"/>
              </a:rPr>
              <a:t>The period starts when the upper limit of the technology is approached and progress in performance slows down</a:t>
            </a:r>
          </a:p>
          <a:p>
            <a:pPr lvl="1" algn="just"/>
            <a:r>
              <a:rPr lang="en-US" sz="2000" dirty="0" smtClean="0">
                <a:latin typeface="Book Antiqua" pitchFamily="18" charset="0"/>
                <a:cs typeface="Arial" charset="0"/>
              </a:rPr>
              <a:t>Technology reaches its natural limits as dictated by factors such as physical limits</a:t>
            </a:r>
          </a:p>
          <a:p>
            <a:pPr lvl="1" algn="just"/>
            <a:r>
              <a:rPr lang="en-US" sz="2000" dirty="0" smtClean="0">
                <a:latin typeface="Book Antiqua" pitchFamily="18" charset="0"/>
                <a:cs typeface="Arial" charset="0"/>
              </a:rPr>
              <a:t>Example : Vacuum-tube technology was limited by the tube’s size and the power consumption of the heated filament – transistor technology will start a new life cycle</a:t>
            </a:r>
          </a:p>
          <a:p>
            <a:pPr lvl="1" algn="just"/>
            <a:r>
              <a:rPr lang="en-US" sz="2000" dirty="0">
                <a:latin typeface="Book Antiqua" pitchFamily="18" charset="0"/>
                <a:cs typeface="Arial" charset="0"/>
              </a:rPr>
              <a:t>Concept in MOT : When a technology reaches its natural </a:t>
            </a:r>
            <a:r>
              <a:rPr lang="en-US" sz="2000" dirty="0" smtClean="0">
                <a:latin typeface="Book Antiqua" pitchFamily="18" charset="0"/>
                <a:cs typeface="Arial" charset="0"/>
              </a:rPr>
              <a:t>limits, </a:t>
            </a:r>
            <a:r>
              <a:rPr lang="en-US" sz="2000" dirty="0">
                <a:latin typeface="Book Antiqua" pitchFamily="18" charset="0"/>
                <a:cs typeface="Arial" charset="0"/>
              </a:rPr>
              <a:t>it becomes a mature technology vulnerable to substitution or obsolescence</a:t>
            </a:r>
          </a:p>
          <a:p>
            <a:endParaRPr lang="en-US" sz="2000" dirty="0">
              <a:latin typeface="Book Antiqua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en-US" altLang="zh-TW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S-Curve : Technological </a:t>
            </a:r>
            <a:r>
              <a:rPr lang="en-US" altLang="zh-TW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Progress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9530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sz="2000" dirty="0" smtClean="0">
                <a:latin typeface="Book Antiqua" pitchFamily="18" charset="0"/>
                <a:cs typeface="Arial" charset="0"/>
              </a:rPr>
              <a:t>A technology’s rate of performance improvement is dependent on the effort devoted to its development</a:t>
            </a:r>
          </a:p>
          <a:p>
            <a:pPr algn="just" eaLnBrk="1" hangingPunct="1"/>
            <a:r>
              <a:rPr lang="en-US" sz="2000" dirty="0" smtClean="0">
                <a:latin typeface="Book Antiqua" pitchFamily="18" charset="0"/>
                <a:cs typeface="Arial" charset="0"/>
              </a:rPr>
              <a:t>Technology may progress on curve A or A’, depending on a number of factors including the type of the technology itself and the cost and time devoted to its development</a:t>
            </a:r>
          </a:p>
          <a:p>
            <a:pPr algn="just" eaLnBrk="1" hangingPunct="1"/>
            <a:r>
              <a:rPr lang="en-US" sz="2000" dirty="0" smtClean="0">
                <a:latin typeface="Book Antiqua" pitchFamily="18" charset="0"/>
                <a:cs typeface="Arial" charset="0"/>
              </a:rPr>
              <a:t>A newer technology, B has a higher limit of performance for the same parameter – may progress at a faster rate and will influence the progression of A and A’</a:t>
            </a:r>
          </a:p>
          <a:p>
            <a:pPr algn="just" eaLnBrk="1" hangingPunct="1"/>
            <a:r>
              <a:rPr lang="en-US" sz="2000" dirty="0" smtClean="0">
                <a:latin typeface="Book Antiqua" pitchFamily="18" charset="0"/>
                <a:cs typeface="Arial" charset="0"/>
              </a:rPr>
              <a:t>At a certain point in time it will replace the earlier technology </a:t>
            </a:r>
          </a:p>
          <a:p>
            <a:pPr algn="just" eaLnBrk="1" hangingPunct="1"/>
            <a:endParaRPr lang="en-US" sz="2000" dirty="0" smtClean="0">
              <a:latin typeface="Book Antiqua" pitchFamily="18" charset="0"/>
              <a:cs typeface="Arial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4290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5105400" y="6321623"/>
            <a:ext cx="3733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Changes in Natural Limits of Technology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zh-TW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S-Curve : Technological </a:t>
            </a:r>
            <a:r>
              <a:rPr lang="en-US" altLang="zh-TW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1170</Words>
  <Application>Microsoft Office PowerPoint</Application>
  <PresentationFormat>On-screen Show (4:3)</PresentationFormat>
  <Paragraphs>168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MANAGEMENT OF TECHNOLOGY – BPT 3113</vt:lpstr>
      <vt:lpstr>Chapter Outline</vt:lpstr>
      <vt:lpstr>Lesson Outcomes</vt:lpstr>
      <vt:lpstr>Introduction</vt:lpstr>
      <vt:lpstr>Stages in Technology Life Cycle</vt:lpstr>
      <vt:lpstr>Technology Life Cycle : S-Curve</vt:lpstr>
      <vt:lpstr>S-Curve : Technological Progress</vt:lpstr>
      <vt:lpstr>S-Curve : Technological Progress</vt:lpstr>
      <vt:lpstr>S-Curve : Technological Progress</vt:lpstr>
      <vt:lpstr>TLC &amp; Market Growth</vt:lpstr>
      <vt:lpstr>TLC &amp; Market Growth</vt:lpstr>
      <vt:lpstr>TLC &amp; Market Growth</vt:lpstr>
      <vt:lpstr>Product Life Cycle</vt:lpstr>
      <vt:lpstr>TLC with Process Innovations</vt:lpstr>
      <vt:lpstr>Multiple-Generation Technologies</vt:lpstr>
      <vt:lpstr>Multiple-Generation Technologies</vt:lpstr>
      <vt:lpstr>Technology and Market Interaction</vt:lpstr>
      <vt:lpstr>Technology and Market Interaction</vt:lpstr>
      <vt:lpstr>Technology and Market Interaction</vt:lpstr>
      <vt:lpstr>Technology and Market Interaction</vt:lpstr>
      <vt:lpstr>Diffusion Of Technology</vt:lpstr>
      <vt:lpstr>The Diffusion-Communication-Channel Relationship</vt:lpstr>
      <vt:lpstr>The Diffusion-Communication-Channel Relationship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59</cp:revision>
  <dcterms:created xsi:type="dcterms:W3CDTF">2010-07-27T00:13:30Z</dcterms:created>
  <dcterms:modified xsi:type="dcterms:W3CDTF">2012-03-07T01:56:09Z</dcterms:modified>
</cp:coreProperties>
</file>