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95" r:id="rId2"/>
    <p:sldId id="256" r:id="rId3"/>
    <p:sldId id="257" r:id="rId4"/>
    <p:sldId id="258" r:id="rId5"/>
    <p:sldId id="259" r:id="rId6"/>
    <p:sldId id="297" r:id="rId7"/>
    <p:sldId id="279" r:id="rId8"/>
    <p:sldId id="271" r:id="rId9"/>
    <p:sldId id="261" r:id="rId10"/>
    <p:sldId id="262" r:id="rId11"/>
    <p:sldId id="263" r:id="rId12"/>
    <p:sldId id="269" r:id="rId13"/>
    <p:sldId id="264" r:id="rId14"/>
    <p:sldId id="265" r:id="rId15"/>
    <p:sldId id="266" r:id="rId16"/>
    <p:sldId id="267" r:id="rId17"/>
    <p:sldId id="268" r:id="rId18"/>
    <p:sldId id="270" r:id="rId19"/>
    <p:sldId id="272" r:id="rId20"/>
    <p:sldId id="273" r:id="rId21"/>
    <p:sldId id="274" r:id="rId22"/>
    <p:sldId id="275" r:id="rId23"/>
    <p:sldId id="276" r:id="rId24"/>
    <p:sldId id="277" r:id="rId25"/>
    <p:sldId id="278" r:id="rId26"/>
    <p:sldId id="296" r:id="rId27"/>
    <p:sldId id="280"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616D"/>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EF4525-32C4-40CF-BA7A-956BB2775DDA}" type="doc">
      <dgm:prSet loTypeId="urn:microsoft.com/office/officeart/2005/8/layout/orgChart1" loCatId="hierarchy" qsTypeId="urn:microsoft.com/office/officeart/2005/8/quickstyle/simple5" qsCatId="simple" csTypeId="urn:microsoft.com/office/officeart/2005/8/colors/colorful5" csCatId="colorful" phldr="1"/>
      <dgm:spPr/>
      <dgm:t>
        <a:bodyPr/>
        <a:lstStyle/>
        <a:p>
          <a:endParaRPr lang="en-US"/>
        </a:p>
      </dgm:t>
    </dgm:pt>
    <dgm:pt modelId="{C1762435-1057-4300-87E7-056D850C9C00}">
      <dgm:prSet phldrT="[Text]"/>
      <dgm:spPr/>
      <dgm:t>
        <a:bodyPr/>
        <a:lstStyle/>
        <a:p>
          <a:r>
            <a:rPr lang="en-US" dirty="0" smtClean="0"/>
            <a:t>AGRICULTURAL SECTOR</a:t>
          </a:r>
          <a:endParaRPr lang="en-US" dirty="0"/>
        </a:p>
      </dgm:t>
    </dgm:pt>
    <dgm:pt modelId="{606BB39B-C4D0-44DA-927F-A4D81D457CAA}" type="parTrans" cxnId="{6158A89B-B259-44BC-8078-5B7E391788CF}">
      <dgm:prSet/>
      <dgm:spPr/>
      <dgm:t>
        <a:bodyPr/>
        <a:lstStyle/>
        <a:p>
          <a:endParaRPr lang="en-US"/>
        </a:p>
      </dgm:t>
    </dgm:pt>
    <dgm:pt modelId="{91E3DE08-144C-44F7-B866-4CFFF32D9C53}" type="sibTrans" cxnId="{6158A89B-B259-44BC-8078-5B7E391788CF}">
      <dgm:prSet/>
      <dgm:spPr/>
      <dgm:t>
        <a:bodyPr/>
        <a:lstStyle/>
        <a:p>
          <a:endParaRPr lang="en-US"/>
        </a:p>
      </dgm:t>
    </dgm:pt>
    <dgm:pt modelId="{2B6BA643-2C48-420D-8998-794A173BE04D}">
      <dgm:prSet phldrT="[Text]"/>
      <dgm:spPr/>
      <dgm:t>
        <a:bodyPr/>
        <a:lstStyle/>
        <a:p>
          <a:r>
            <a:rPr lang="en-US" dirty="0" smtClean="0"/>
            <a:t>FORESTRY</a:t>
          </a:r>
          <a:endParaRPr lang="en-US" dirty="0"/>
        </a:p>
      </dgm:t>
    </dgm:pt>
    <dgm:pt modelId="{19A78D68-263C-402B-8044-20EF24C594BA}" type="parTrans" cxnId="{BD9339C2-AF5B-4134-915B-1B3A762018A3}">
      <dgm:prSet/>
      <dgm:spPr/>
      <dgm:t>
        <a:bodyPr/>
        <a:lstStyle/>
        <a:p>
          <a:endParaRPr lang="en-US"/>
        </a:p>
      </dgm:t>
    </dgm:pt>
    <dgm:pt modelId="{FE5B3C1C-EEF2-4084-AB54-B66520C86906}" type="sibTrans" cxnId="{BD9339C2-AF5B-4134-915B-1B3A762018A3}">
      <dgm:prSet/>
      <dgm:spPr/>
      <dgm:t>
        <a:bodyPr/>
        <a:lstStyle/>
        <a:p>
          <a:endParaRPr lang="en-US"/>
        </a:p>
      </dgm:t>
    </dgm:pt>
    <dgm:pt modelId="{24C65404-02CB-4346-BDAB-96CDFC39A25D}">
      <dgm:prSet phldrT="[Text]"/>
      <dgm:spPr/>
      <dgm:t>
        <a:bodyPr/>
        <a:lstStyle/>
        <a:p>
          <a:r>
            <a:rPr lang="en-US" dirty="0" smtClean="0"/>
            <a:t>FISHING</a:t>
          </a:r>
          <a:endParaRPr lang="en-US" dirty="0"/>
        </a:p>
      </dgm:t>
    </dgm:pt>
    <dgm:pt modelId="{70717F2D-EA40-4AF3-B94B-3F4097205BA7}" type="parTrans" cxnId="{8C6AF68F-F2A4-49BC-B6EF-796332C7D514}">
      <dgm:prSet/>
      <dgm:spPr/>
      <dgm:t>
        <a:bodyPr/>
        <a:lstStyle/>
        <a:p>
          <a:endParaRPr lang="en-US"/>
        </a:p>
      </dgm:t>
    </dgm:pt>
    <dgm:pt modelId="{C45915B6-551C-4C39-86BE-2E34D5B72423}" type="sibTrans" cxnId="{8C6AF68F-F2A4-49BC-B6EF-796332C7D514}">
      <dgm:prSet/>
      <dgm:spPr/>
      <dgm:t>
        <a:bodyPr/>
        <a:lstStyle/>
        <a:p>
          <a:endParaRPr lang="en-US"/>
        </a:p>
      </dgm:t>
    </dgm:pt>
    <dgm:pt modelId="{9C2458AE-242C-48C4-B33F-B15FA434B63D}">
      <dgm:prSet phldrT="[Text]"/>
      <dgm:spPr/>
      <dgm:t>
        <a:bodyPr/>
        <a:lstStyle/>
        <a:p>
          <a:r>
            <a:rPr lang="en-US" dirty="0" smtClean="0"/>
            <a:t>PLANTATION</a:t>
          </a:r>
          <a:endParaRPr lang="en-US" dirty="0"/>
        </a:p>
      </dgm:t>
    </dgm:pt>
    <dgm:pt modelId="{D26752AF-E2C7-4EC4-9E98-72360560EB99}" type="parTrans" cxnId="{1FCD8916-012B-4045-B0EA-CF652A753DFE}">
      <dgm:prSet/>
      <dgm:spPr/>
      <dgm:t>
        <a:bodyPr/>
        <a:lstStyle/>
        <a:p>
          <a:endParaRPr lang="en-US"/>
        </a:p>
      </dgm:t>
    </dgm:pt>
    <dgm:pt modelId="{974C628C-D681-4AB1-B1CD-C7BAAAAF248E}" type="sibTrans" cxnId="{1FCD8916-012B-4045-B0EA-CF652A753DFE}">
      <dgm:prSet/>
      <dgm:spPr/>
      <dgm:t>
        <a:bodyPr/>
        <a:lstStyle/>
        <a:p>
          <a:endParaRPr lang="en-US"/>
        </a:p>
      </dgm:t>
    </dgm:pt>
    <dgm:pt modelId="{3B0C2223-378C-4C04-864E-B0BF0D430567}">
      <dgm:prSet/>
      <dgm:spPr/>
      <dgm:t>
        <a:bodyPr/>
        <a:lstStyle/>
        <a:p>
          <a:r>
            <a:rPr lang="en-US" dirty="0" smtClean="0"/>
            <a:t>POULTRY</a:t>
          </a:r>
          <a:endParaRPr lang="en-US" dirty="0"/>
        </a:p>
      </dgm:t>
    </dgm:pt>
    <dgm:pt modelId="{4D73D897-74BC-4878-829E-9995F6D2D2F6}" type="parTrans" cxnId="{67476EDB-F07F-442F-877B-A5888ED7A660}">
      <dgm:prSet/>
      <dgm:spPr/>
      <dgm:t>
        <a:bodyPr/>
        <a:lstStyle/>
        <a:p>
          <a:endParaRPr lang="en-US"/>
        </a:p>
      </dgm:t>
    </dgm:pt>
    <dgm:pt modelId="{295E2CDA-3356-4E76-AAD7-8B2812675492}" type="sibTrans" cxnId="{67476EDB-F07F-442F-877B-A5888ED7A660}">
      <dgm:prSet/>
      <dgm:spPr/>
      <dgm:t>
        <a:bodyPr/>
        <a:lstStyle/>
        <a:p>
          <a:endParaRPr lang="en-US"/>
        </a:p>
      </dgm:t>
    </dgm:pt>
    <dgm:pt modelId="{00054C84-80AA-49BB-9005-6EA3D96155CA}" type="pres">
      <dgm:prSet presAssocID="{B4EF4525-32C4-40CF-BA7A-956BB2775DDA}" presName="hierChild1" presStyleCnt="0">
        <dgm:presLayoutVars>
          <dgm:orgChart val="1"/>
          <dgm:chPref val="1"/>
          <dgm:dir/>
          <dgm:animOne val="branch"/>
          <dgm:animLvl val="lvl"/>
          <dgm:resizeHandles/>
        </dgm:presLayoutVars>
      </dgm:prSet>
      <dgm:spPr/>
      <dgm:t>
        <a:bodyPr/>
        <a:lstStyle/>
        <a:p>
          <a:endParaRPr lang="en-US"/>
        </a:p>
      </dgm:t>
    </dgm:pt>
    <dgm:pt modelId="{A5D0871E-33C4-48B8-B25D-EA9A5383A049}" type="pres">
      <dgm:prSet presAssocID="{C1762435-1057-4300-87E7-056D850C9C00}" presName="hierRoot1" presStyleCnt="0">
        <dgm:presLayoutVars>
          <dgm:hierBranch val="init"/>
        </dgm:presLayoutVars>
      </dgm:prSet>
      <dgm:spPr/>
    </dgm:pt>
    <dgm:pt modelId="{4F0E4F13-60DD-4237-AFB1-7CDA2447C012}" type="pres">
      <dgm:prSet presAssocID="{C1762435-1057-4300-87E7-056D850C9C00}" presName="rootComposite1" presStyleCnt="0"/>
      <dgm:spPr/>
    </dgm:pt>
    <dgm:pt modelId="{631D897C-8CC2-4D39-B448-6B69C0832186}" type="pres">
      <dgm:prSet presAssocID="{C1762435-1057-4300-87E7-056D850C9C00}" presName="rootText1" presStyleLbl="node0" presStyleIdx="0" presStyleCnt="1" custScaleX="128267" custScaleY="80330" custLinFactNeighborX="0" custLinFactNeighborY="-59858">
        <dgm:presLayoutVars>
          <dgm:chPref val="3"/>
        </dgm:presLayoutVars>
      </dgm:prSet>
      <dgm:spPr/>
      <dgm:t>
        <a:bodyPr/>
        <a:lstStyle/>
        <a:p>
          <a:endParaRPr lang="en-US"/>
        </a:p>
      </dgm:t>
    </dgm:pt>
    <dgm:pt modelId="{4F64E4DB-342E-43BD-924E-FE5A786DEF0D}" type="pres">
      <dgm:prSet presAssocID="{C1762435-1057-4300-87E7-056D850C9C00}" presName="rootConnector1" presStyleLbl="node1" presStyleIdx="0" presStyleCnt="0"/>
      <dgm:spPr/>
      <dgm:t>
        <a:bodyPr/>
        <a:lstStyle/>
        <a:p>
          <a:endParaRPr lang="en-US"/>
        </a:p>
      </dgm:t>
    </dgm:pt>
    <dgm:pt modelId="{E836AEC5-5FC2-4E28-9460-7977A5032860}" type="pres">
      <dgm:prSet presAssocID="{C1762435-1057-4300-87E7-056D850C9C00}" presName="hierChild2" presStyleCnt="0"/>
      <dgm:spPr/>
    </dgm:pt>
    <dgm:pt modelId="{534E0A85-909C-4D1B-A86C-48A628C8363F}" type="pres">
      <dgm:prSet presAssocID="{19A78D68-263C-402B-8044-20EF24C594BA}" presName="Name37" presStyleLbl="parChTrans1D2" presStyleIdx="0" presStyleCnt="4"/>
      <dgm:spPr/>
      <dgm:t>
        <a:bodyPr/>
        <a:lstStyle/>
        <a:p>
          <a:endParaRPr lang="en-US"/>
        </a:p>
      </dgm:t>
    </dgm:pt>
    <dgm:pt modelId="{0840F31B-CC40-4891-A8A6-D4E7BF12F907}" type="pres">
      <dgm:prSet presAssocID="{2B6BA643-2C48-420D-8998-794A173BE04D}" presName="hierRoot2" presStyleCnt="0">
        <dgm:presLayoutVars>
          <dgm:hierBranch val="init"/>
        </dgm:presLayoutVars>
      </dgm:prSet>
      <dgm:spPr/>
    </dgm:pt>
    <dgm:pt modelId="{0561EDD9-0844-418A-A08C-E141AC198C24}" type="pres">
      <dgm:prSet presAssocID="{2B6BA643-2C48-420D-8998-794A173BE04D}" presName="rootComposite" presStyleCnt="0"/>
      <dgm:spPr/>
    </dgm:pt>
    <dgm:pt modelId="{A31B79DD-37FA-4F39-B7A6-A98D23925D39}" type="pres">
      <dgm:prSet presAssocID="{2B6BA643-2C48-420D-8998-794A173BE04D}" presName="rootText" presStyleLbl="node2" presStyleIdx="0" presStyleCnt="4" custLinFactNeighborY="-4923">
        <dgm:presLayoutVars>
          <dgm:chPref val="3"/>
        </dgm:presLayoutVars>
      </dgm:prSet>
      <dgm:spPr/>
      <dgm:t>
        <a:bodyPr/>
        <a:lstStyle/>
        <a:p>
          <a:endParaRPr lang="en-US"/>
        </a:p>
      </dgm:t>
    </dgm:pt>
    <dgm:pt modelId="{D3BB4CAF-4001-4C4F-836B-5463C82BD019}" type="pres">
      <dgm:prSet presAssocID="{2B6BA643-2C48-420D-8998-794A173BE04D}" presName="rootConnector" presStyleLbl="node2" presStyleIdx="0" presStyleCnt="4"/>
      <dgm:spPr/>
      <dgm:t>
        <a:bodyPr/>
        <a:lstStyle/>
        <a:p>
          <a:endParaRPr lang="en-US"/>
        </a:p>
      </dgm:t>
    </dgm:pt>
    <dgm:pt modelId="{9879B1C7-05E2-4B52-81AA-7497281FE17E}" type="pres">
      <dgm:prSet presAssocID="{2B6BA643-2C48-420D-8998-794A173BE04D}" presName="hierChild4" presStyleCnt="0"/>
      <dgm:spPr/>
    </dgm:pt>
    <dgm:pt modelId="{75D22F94-5C30-45A3-B4FE-B2DA5998C7D7}" type="pres">
      <dgm:prSet presAssocID="{2B6BA643-2C48-420D-8998-794A173BE04D}" presName="hierChild5" presStyleCnt="0"/>
      <dgm:spPr/>
    </dgm:pt>
    <dgm:pt modelId="{3F0B3532-C422-485E-99BA-1C3E4E04EF98}" type="pres">
      <dgm:prSet presAssocID="{70717F2D-EA40-4AF3-B94B-3F4097205BA7}" presName="Name37" presStyleLbl="parChTrans1D2" presStyleIdx="1" presStyleCnt="4"/>
      <dgm:spPr/>
      <dgm:t>
        <a:bodyPr/>
        <a:lstStyle/>
        <a:p>
          <a:endParaRPr lang="en-US"/>
        </a:p>
      </dgm:t>
    </dgm:pt>
    <dgm:pt modelId="{79F12FD6-3262-481F-AF31-1EA06F96B836}" type="pres">
      <dgm:prSet presAssocID="{24C65404-02CB-4346-BDAB-96CDFC39A25D}" presName="hierRoot2" presStyleCnt="0">
        <dgm:presLayoutVars>
          <dgm:hierBranch val="init"/>
        </dgm:presLayoutVars>
      </dgm:prSet>
      <dgm:spPr/>
    </dgm:pt>
    <dgm:pt modelId="{99FC1C67-2EFA-4702-BA6E-954971B0116B}" type="pres">
      <dgm:prSet presAssocID="{24C65404-02CB-4346-BDAB-96CDFC39A25D}" presName="rootComposite" presStyleCnt="0"/>
      <dgm:spPr/>
    </dgm:pt>
    <dgm:pt modelId="{2044E342-ADDB-496D-83E8-20CE86335BFE}" type="pres">
      <dgm:prSet presAssocID="{24C65404-02CB-4346-BDAB-96CDFC39A25D}" presName="rootText" presStyleLbl="node2" presStyleIdx="1" presStyleCnt="4">
        <dgm:presLayoutVars>
          <dgm:chPref val="3"/>
        </dgm:presLayoutVars>
      </dgm:prSet>
      <dgm:spPr/>
      <dgm:t>
        <a:bodyPr/>
        <a:lstStyle/>
        <a:p>
          <a:endParaRPr lang="en-US"/>
        </a:p>
      </dgm:t>
    </dgm:pt>
    <dgm:pt modelId="{7AFB16CA-7417-43F2-9E59-581A8268AC8A}" type="pres">
      <dgm:prSet presAssocID="{24C65404-02CB-4346-BDAB-96CDFC39A25D}" presName="rootConnector" presStyleLbl="node2" presStyleIdx="1" presStyleCnt="4"/>
      <dgm:spPr/>
      <dgm:t>
        <a:bodyPr/>
        <a:lstStyle/>
        <a:p>
          <a:endParaRPr lang="en-US"/>
        </a:p>
      </dgm:t>
    </dgm:pt>
    <dgm:pt modelId="{1AA637DB-4DAB-4458-A8C1-FC3242B6F8B6}" type="pres">
      <dgm:prSet presAssocID="{24C65404-02CB-4346-BDAB-96CDFC39A25D}" presName="hierChild4" presStyleCnt="0"/>
      <dgm:spPr/>
    </dgm:pt>
    <dgm:pt modelId="{C9BBCD05-8158-4A96-A09D-1287FB8F892C}" type="pres">
      <dgm:prSet presAssocID="{24C65404-02CB-4346-BDAB-96CDFC39A25D}" presName="hierChild5" presStyleCnt="0"/>
      <dgm:spPr/>
    </dgm:pt>
    <dgm:pt modelId="{F4F8D93A-10F1-4372-AAFA-F1E1DCEA7C9C}" type="pres">
      <dgm:prSet presAssocID="{D26752AF-E2C7-4EC4-9E98-72360560EB99}" presName="Name37" presStyleLbl="parChTrans1D2" presStyleIdx="2" presStyleCnt="4"/>
      <dgm:spPr/>
      <dgm:t>
        <a:bodyPr/>
        <a:lstStyle/>
        <a:p>
          <a:endParaRPr lang="en-US"/>
        </a:p>
      </dgm:t>
    </dgm:pt>
    <dgm:pt modelId="{4A96AABF-12CF-4FC8-A6B8-42FF97C402F4}" type="pres">
      <dgm:prSet presAssocID="{9C2458AE-242C-48C4-B33F-B15FA434B63D}" presName="hierRoot2" presStyleCnt="0">
        <dgm:presLayoutVars>
          <dgm:hierBranch val="init"/>
        </dgm:presLayoutVars>
      </dgm:prSet>
      <dgm:spPr/>
    </dgm:pt>
    <dgm:pt modelId="{584F8305-3F2C-42E2-B534-72D80F939075}" type="pres">
      <dgm:prSet presAssocID="{9C2458AE-242C-48C4-B33F-B15FA434B63D}" presName="rootComposite" presStyleCnt="0"/>
      <dgm:spPr/>
    </dgm:pt>
    <dgm:pt modelId="{FFEACA1A-88F5-440A-B6EE-0CCE3FAA3257}" type="pres">
      <dgm:prSet presAssocID="{9C2458AE-242C-48C4-B33F-B15FA434B63D}" presName="rootText" presStyleLbl="node2" presStyleIdx="2" presStyleCnt="4">
        <dgm:presLayoutVars>
          <dgm:chPref val="3"/>
        </dgm:presLayoutVars>
      </dgm:prSet>
      <dgm:spPr/>
      <dgm:t>
        <a:bodyPr/>
        <a:lstStyle/>
        <a:p>
          <a:endParaRPr lang="en-US"/>
        </a:p>
      </dgm:t>
    </dgm:pt>
    <dgm:pt modelId="{9383AFC0-83DA-4953-A0A5-D83DE2BCCEE0}" type="pres">
      <dgm:prSet presAssocID="{9C2458AE-242C-48C4-B33F-B15FA434B63D}" presName="rootConnector" presStyleLbl="node2" presStyleIdx="2" presStyleCnt="4"/>
      <dgm:spPr/>
      <dgm:t>
        <a:bodyPr/>
        <a:lstStyle/>
        <a:p>
          <a:endParaRPr lang="en-US"/>
        </a:p>
      </dgm:t>
    </dgm:pt>
    <dgm:pt modelId="{A3FC0040-F3FB-4FFE-A798-A4C641210923}" type="pres">
      <dgm:prSet presAssocID="{9C2458AE-242C-48C4-B33F-B15FA434B63D}" presName="hierChild4" presStyleCnt="0"/>
      <dgm:spPr/>
    </dgm:pt>
    <dgm:pt modelId="{A072C843-7F72-4147-BBEA-B00DDE99DF6A}" type="pres">
      <dgm:prSet presAssocID="{9C2458AE-242C-48C4-B33F-B15FA434B63D}" presName="hierChild5" presStyleCnt="0"/>
      <dgm:spPr/>
    </dgm:pt>
    <dgm:pt modelId="{51E1E141-7A48-49ED-9274-52F535F48A3F}" type="pres">
      <dgm:prSet presAssocID="{4D73D897-74BC-4878-829E-9995F6D2D2F6}" presName="Name37" presStyleLbl="parChTrans1D2" presStyleIdx="3" presStyleCnt="4"/>
      <dgm:spPr/>
      <dgm:t>
        <a:bodyPr/>
        <a:lstStyle/>
        <a:p>
          <a:endParaRPr lang="en-US"/>
        </a:p>
      </dgm:t>
    </dgm:pt>
    <dgm:pt modelId="{F223E7C5-FD94-4B81-AE84-351293E2A83F}" type="pres">
      <dgm:prSet presAssocID="{3B0C2223-378C-4C04-864E-B0BF0D430567}" presName="hierRoot2" presStyleCnt="0">
        <dgm:presLayoutVars>
          <dgm:hierBranch val="init"/>
        </dgm:presLayoutVars>
      </dgm:prSet>
      <dgm:spPr/>
    </dgm:pt>
    <dgm:pt modelId="{B4D776DD-BF0D-48CB-AE38-CA55A145474D}" type="pres">
      <dgm:prSet presAssocID="{3B0C2223-378C-4C04-864E-B0BF0D430567}" presName="rootComposite" presStyleCnt="0"/>
      <dgm:spPr/>
    </dgm:pt>
    <dgm:pt modelId="{B2F3B914-9464-450E-816F-A0346469D106}" type="pres">
      <dgm:prSet presAssocID="{3B0C2223-378C-4C04-864E-B0BF0D430567}" presName="rootText" presStyleLbl="node2" presStyleIdx="3" presStyleCnt="4" custLinFactNeighborX="4921">
        <dgm:presLayoutVars>
          <dgm:chPref val="3"/>
        </dgm:presLayoutVars>
      </dgm:prSet>
      <dgm:spPr/>
      <dgm:t>
        <a:bodyPr/>
        <a:lstStyle/>
        <a:p>
          <a:endParaRPr lang="en-US"/>
        </a:p>
      </dgm:t>
    </dgm:pt>
    <dgm:pt modelId="{24236F89-35F2-4105-AE05-7666C2F40811}" type="pres">
      <dgm:prSet presAssocID="{3B0C2223-378C-4C04-864E-B0BF0D430567}" presName="rootConnector" presStyleLbl="node2" presStyleIdx="3" presStyleCnt="4"/>
      <dgm:spPr/>
      <dgm:t>
        <a:bodyPr/>
        <a:lstStyle/>
        <a:p>
          <a:endParaRPr lang="en-US"/>
        </a:p>
      </dgm:t>
    </dgm:pt>
    <dgm:pt modelId="{01DF7D0F-A1C8-4A60-83AF-4C44D28C8B38}" type="pres">
      <dgm:prSet presAssocID="{3B0C2223-378C-4C04-864E-B0BF0D430567}" presName="hierChild4" presStyleCnt="0"/>
      <dgm:spPr/>
    </dgm:pt>
    <dgm:pt modelId="{54042986-8256-452D-8D04-8AC82EA2FCB4}" type="pres">
      <dgm:prSet presAssocID="{3B0C2223-378C-4C04-864E-B0BF0D430567}" presName="hierChild5" presStyleCnt="0"/>
      <dgm:spPr/>
    </dgm:pt>
    <dgm:pt modelId="{0122C086-2FD5-4935-AF62-373C6B135313}" type="pres">
      <dgm:prSet presAssocID="{C1762435-1057-4300-87E7-056D850C9C00}" presName="hierChild3" presStyleCnt="0"/>
      <dgm:spPr/>
    </dgm:pt>
  </dgm:ptLst>
  <dgm:cxnLst>
    <dgm:cxn modelId="{267C9E49-204B-44B8-832E-1E5A7B828573}" type="presOf" srcId="{B4EF4525-32C4-40CF-BA7A-956BB2775DDA}" destId="{00054C84-80AA-49BB-9005-6EA3D96155CA}" srcOrd="0" destOrd="0" presId="urn:microsoft.com/office/officeart/2005/8/layout/orgChart1"/>
    <dgm:cxn modelId="{5DD5C845-0D11-4B0B-895B-6BECC3022365}" type="presOf" srcId="{9C2458AE-242C-48C4-B33F-B15FA434B63D}" destId="{FFEACA1A-88F5-440A-B6EE-0CCE3FAA3257}" srcOrd="0" destOrd="0" presId="urn:microsoft.com/office/officeart/2005/8/layout/orgChart1"/>
    <dgm:cxn modelId="{74F7275A-7C89-4948-95F3-91D74CE103EA}" type="presOf" srcId="{3B0C2223-378C-4C04-864E-B0BF0D430567}" destId="{B2F3B914-9464-450E-816F-A0346469D106}" srcOrd="0" destOrd="0" presId="urn:microsoft.com/office/officeart/2005/8/layout/orgChart1"/>
    <dgm:cxn modelId="{FDD71410-92B1-4C27-8BDC-339CD56CD4EF}" type="presOf" srcId="{70717F2D-EA40-4AF3-B94B-3F4097205BA7}" destId="{3F0B3532-C422-485E-99BA-1C3E4E04EF98}" srcOrd="0" destOrd="0" presId="urn:microsoft.com/office/officeart/2005/8/layout/orgChart1"/>
    <dgm:cxn modelId="{3647D7C7-32FC-4200-B9E9-543C29C892ED}" type="presOf" srcId="{3B0C2223-378C-4C04-864E-B0BF0D430567}" destId="{24236F89-35F2-4105-AE05-7666C2F40811}" srcOrd="1" destOrd="0" presId="urn:microsoft.com/office/officeart/2005/8/layout/orgChart1"/>
    <dgm:cxn modelId="{1FCD8916-012B-4045-B0EA-CF652A753DFE}" srcId="{C1762435-1057-4300-87E7-056D850C9C00}" destId="{9C2458AE-242C-48C4-B33F-B15FA434B63D}" srcOrd="2" destOrd="0" parTransId="{D26752AF-E2C7-4EC4-9E98-72360560EB99}" sibTransId="{974C628C-D681-4AB1-B1CD-C7BAAAAF248E}"/>
    <dgm:cxn modelId="{2C2ED0AC-9D74-45A5-B43B-24489CB480A1}" type="presOf" srcId="{24C65404-02CB-4346-BDAB-96CDFC39A25D}" destId="{7AFB16CA-7417-43F2-9E59-581A8268AC8A}" srcOrd="1" destOrd="0" presId="urn:microsoft.com/office/officeart/2005/8/layout/orgChart1"/>
    <dgm:cxn modelId="{ADDD5678-2C9B-42AE-9875-EEE636425B0F}" type="presOf" srcId="{C1762435-1057-4300-87E7-056D850C9C00}" destId="{631D897C-8CC2-4D39-B448-6B69C0832186}" srcOrd="0" destOrd="0" presId="urn:microsoft.com/office/officeart/2005/8/layout/orgChart1"/>
    <dgm:cxn modelId="{0BE0E376-913B-4E44-96E4-0CC44371F6CC}" type="presOf" srcId="{4D73D897-74BC-4878-829E-9995F6D2D2F6}" destId="{51E1E141-7A48-49ED-9274-52F535F48A3F}" srcOrd="0" destOrd="0" presId="urn:microsoft.com/office/officeart/2005/8/layout/orgChart1"/>
    <dgm:cxn modelId="{8DE38DF8-99BD-4338-9110-5A8844D4BFC6}" type="presOf" srcId="{D26752AF-E2C7-4EC4-9E98-72360560EB99}" destId="{F4F8D93A-10F1-4372-AAFA-F1E1DCEA7C9C}" srcOrd="0" destOrd="0" presId="urn:microsoft.com/office/officeart/2005/8/layout/orgChart1"/>
    <dgm:cxn modelId="{F62FD653-E9FB-4185-A80F-03F2BE927533}" type="presOf" srcId="{24C65404-02CB-4346-BDAB-96CDFC39A25D}" destId="{2044E342-ADDB-496D-83E8-20CE86335BFE}" srcOrd="0" destOrd="0" presId="urn:microsoft.com/office/officeart/2005/8/layout/orgChart1"/>
    <dgm:cxn modelId="{884838C2-D09E-4548-84A1-83F4F94FEE85}" type="presOf" srcId="{2B6BA643-2C48-420D-8998-794A173BE04D}" destId="{D3BB4CAF-4001-4C4F-836B-5463C82BD019}" srcOrd="1" destOrd="0" presId="urn:microsoft.com/office/officeart/2005/8/layout/orgChart1"/>
    <dgm:cxn modelId="{6CAB5115-552A-4214-9E7C-AE9D28F0E28A}" type="presOf" srcId="{2B6BA643-2C48-420D-8998-794A173BE04D}" destId="{A31B79DD-37FA-4F39-B7A6-A98D23925D39}" srcOrd="0" destOrd="0" presId="urn:microsoft.com/office/officeart/2005/8/layout/orgChart1"/>
    <dgm:cxn modelId="{67476EDB-F07F-442F-877B-A5888ED7A660}" srcId="{C1762435-1057-4300-87E7-056D850C9C00}" destId="{3B0C2223-378C-4C04-864E-B0BF0D430567}" srcOrd="3" destOrd="0" parTransId="{4D73D897-74BC-4878-829E-9995F6D2D2F6}" sibTransId="{295E2CDA-3356-4E76-AAD7-8B2812675492}"/>
    <dgm:cxn modelId="{FE641CE1-3304-4EA9-A2A6-A60236CD68E0}" type="presOf" srcId="{9C2458AE-242C-48C4-B33F-B15FA434B63D}" destId="{9383AFC0-83DA-4953-A0A5-D83DE2BCCEE0}" srcOrd="1" destOrd="0" presId="urn:microsoft.com/office/officeart/2005/8/layout/orgChart1"/>
    <dgm:cxn modelId="{8C6AF68F-F2A4-49BC-B6EF-796332C7D514}" srcId="{C1762435-1057-4300-87E7-056D850C9C00}" destId="{24C65404-02CB-4346-BDAB-96CDFC39A25D}" srcOrd="1" destOrd="0" parTransId="{70717F2D-EA40-4AF3-B94B-3F4097205BA7}" sibTransId="{C45915B6-551C-4C39-86BE-2E34D5B72423}"/>
    <dgm:cxn modelId="{BD9339C2-AF5B-4134-915B-1B3A762018A3}" srcId="{C1762435-1057-4300-87E7-056D850C9C00}" destId="{2B6BA643-2C48-420D-8998-794A173BE04D}" srcOrd="0" destOrd="0" parTransId="{19A78D68-263C-402B-8044-20EF24C594BA}" sibTransId="{FE5B3C1C-EEF2-4084-AB54-B66520C86906}"/>
    <dgm:cxn modelId="{6158A89B-B259-44BC-8078-5B7E391788CF}" srcId="{B4EF4525-32C4-40CF-BA7A-956BB2775DDA}" destId="{C1762435-1057-4300-87E7-056D850C9C00}" srcOrd="0" destOrd="0" parTransId="{606BB39B-C4D0-44DA-927F-A4D81D457CAA}" sibTransId="{91E3DE08-144C-44F7-B866-4CFFF32D9C53}"/>
    <dgm:cxn modelId="{AEE8D89B-3B19-4FF4-8466-C400A6BAE008}" type="presOf" srcId="{19A78D68-263C-402B-8044-20EF24C594BA}" destId="{534E0A85-909C-4D1B-A86C-48A628C8363F}" srcOrd="0" destOrd="0" presId="urn:microsoft.com/office/officeart/2005/8/layout/orgChart1"/>
    <dgm:cxn modelId="{AB56C17C-F55F-434C-9826-B7D04DA882A8}" type="presOf" srcId="{C1762435-1057-4300-87E7-056D850C9C00}" destId="{4F64E4DB-342E-43BD-924E-FE5A786DEF0D}" srcOrd="1" destOrd="0" presId="urn:microsoft.com/office/officeart/2005/8/layout/orgChart1"/>
    <dgm:cxn modelId="{8A4DCC1A-7DB5-4764-91EC-A84A680D9955}" type="presParOf" srcId="{00054C84-80AA-49BB-9005-6EA3D96155CA}" destId="{A5D0871E-33C4-48B8-B25D-EA9A5383A049}" srcOrd="0" destOrd="0" presId="urn:microsoft.com/office/officeart/2005/8/layout/orgChart1"/>
    <dgm:cxn modelId="{83978E65-1C49-4945-8319-015F7A03348F}" type="presParOf" srcId="{A5D0871E-33C4-48B8-B25D-EA9A5383A049}" destId="{4F0E4F13-60DD-4237-AFB1-7CDA2447C012}" srcOrd="0" destOrd="0" presId="urn:microsoft.com/office/officeart/2005/8/layout/orgChart1"/>
    <dgm:cxn modelId="{52E5ACAF-E7AD-466A-8524-7B613DB41C03}" type="presParOf" srcId="{4F0E4F13-60DD-4237-AFB1-7CDA2447C012}" destId="{631D897C-8CC2-4D39-B448-6B69C0832186}" srcOrd="0" destOrd="0" presId="urn:microsoft.com/office/officeart/2005/8/layout/orgChart1"/>
    <dgm:cxn modelId="{06C73702-4BF8-4AEB-91B6-67401C8C67BF}" type="presParOf" srcId="{4F0E4F13-60DD-4237-AFB1-7CDA2447C012}" destId="{4F64E4DB-342E-43BD-924E-FE5A786DEF0D}" srcOrd="1" destOrd="0" presId="urn:microsoft.com/office/officeart/2005/8/layout/orgChart1"/>
    <dgm:cxn modelId="{726F0F52-49EC-44CB-B0D0-CE9670606E1B}" type="presParOf" srcId="{A5D0871E-33C4-48B8-B25D-EA9A5383A049}" destId="{E836AEC5-5FC2-4E28-9460-7977A5032860}" srcOrd="1" destOrd="0" presId="urn:microsoft.com/office/officeart/2005/8/layout/orgChart1"/>
    <dgm:cxn modelId="{BBB29559-9EEB-42A0-A7EE-1F2D62492DE1}" type="presParOf" srcId="{E836AEC5-5FC2-4E28-9460-7977A5032860}" destId="{534E0A85-909C-4D1B-A86C-48A628C8363F}" srcOrd="0" destOrd="0" presId="urn:microsoft.com/office/officeart/2005/8/layout/orgChart1"/>
    <dgm:cxn modelId="{88CDF8B9-DE70-46DD-84F2-CA6D63651ED6}" type="presParOf" srcId="{E836AEC5-5FC2-4E28-9460-7977A5032860}" destId="{0840F31B-CC40-4891-A8A6-D4E7BF12F907}" srcOrd="1" destOrd="0" presId="urn:microsoft.com/office/officeart/2005/8/layout/orgChart1"/>
    <dgm:cxn modelId="{86C2AAAC-F23B-4570-9678-0B2906B59DFF}" type="presParOf" srcId="{0840F31B-CC40-4891-A8A6-D4E7BF12F907}" destId="{0561EDD9-0844-418A-A08C-E141AC198C24}" srcOrd="0" destOrd="0" presId="urn:microsoft.com/office/officeart/2005/8/layout/orgChart1"/>
    <dgm:cxn modelId="{491AF140-5736-4ABB-AE6A-2CF5CA8B29D3}" type="presParOf" srcId="{0561EDD9-0844-418A-A08C-E141AC198C24}" destId="{A31B79DD-37FA-4F39-B7A6-A98D23925D39}" srcOrd="0" destOrd="0" presId="urn:microsoft.com/office/officeart/2005/8/layout/orgChart1"/>
    <dgm:cxn modelId="{8E9C7842-0BDA-4CC8-8DAC-1E53E0F19EA2}" type="presParOf" srcId="{0561EDD9-0844-418A-A08C-E141AC198C24}" destId="{D3BB4CAF-4001-4C4F-836B-5463C82BD019}" srcOrd="1" destOrd="0" presId="urn:microsoft.com/office/officeart/2005/8/layout/orgChart1"/>
    <dgm:cxn modelId="{A384BDC1-1E10-4FC0-B96E-58B75E2296A2}" type="presParOf" srcId="{0840F31B-CC40-4891-A8A6-D4E7BF12F907}" destId="{9879B1C7-05E2-4B52-81AA-7497281FE17E}" srcOrd="1" destOrd="0" presId="urn:microsoft.com/office/officeart/2005/8/layout/orgChart1"/>
    <dgm:cxn modelId="{A9E1E982-6FF2-4E22-92AB-6D437F11AF03}" type="presParOf" srcId="{0840F31B-CC40-4891-A8A6-D4E7BF12F907}" destId="{75D22F94-5C30-45A3-B4FE-B2DA5998C7D7}" srcOrd="2" destOrd="0" presId="urn:microsoft.com/office/officeart/2005/8/layout/orgChart1"/>
    <dgm:cxn modelId="{8C110FD9-D9BD-4D0E-B7F7-6B14F60A374C}" type="presParOf" srcId="{E836AEC5-5FC2-4E28-9460-7977A5032860}" destId="{3F0B3532-C422-485E-99BA-1C3E4E04EF98}" srcOrd="2" destOrd="0" presId="urn:microsoft.com/office/officeart/2005/8/layout/orgChart1"/>
    <dgm:cxn modelId="{84CC98F1-98AD-4143-8987-09DFF193F9FE}" type="presParOf" srcId="{E836AEC5-5FC2-4E28-9460-7977A5032860}" destId="{79F12FD6-3262-481F-AF31-1EA06F96B836}" srcOrd="3" destOrd="0" presId="urn:microsoft.com/office/officeart/2005/8/layout/orgChart1"/>
    <dgm:cxn modelId="{6D4DF7EF-1AF3-47F8-9677-92AC96AE2289}" type="presParOf" srcId="{79F12FD6-3262-481F-AF31-1EA06F96B836}" destId="{99FC1C67-2EFA-4702-BA6E-954971B0116B}" srcOrd="0" destOrd="0" presId="urn:microsoft.com/office/officeart/2005/8/layout/orgChart1"/>
    <dgm:cxn modelId="{DED7A293-5BB2-4355-AE4F-33F491DB6B50}" type="presParOf" srcId="{99FC1C67-2EFA-4702-BA6E-954971B0116B}" destId="{2044E342-ADDB-496D-83E8-20CE86335BFE}" srcOrd="0" destOrd="0" presId="urn:microsoft.com/office/officeart/2005/8/layout/orgChart1"/>
    <dgm:cxn modelId="{5C39BEFC-B280-475E-9CAE-D8C1154F27B5}" type="presParOf" srcId="{99FC1C67-2EFA-4702-BA6E-954971B0116B}" destId="{7AFB16CA-7417-43F2-9E59-581A8268AC8A}" srcOrd="1" destOrd="0" presId="urn:microsoft.com/office/officeart/2005/8/layout/orgChart1"/>
    <dgm:cxn modelId="{300DBD37-0A5B-4390-A4A1-391A2B127160}" type="presParOf" srcId="{79F12FD6-3262-481F-AF31-1EA06F96B836}" destId="{1AA637DB-4DAB-4458-A8C1-FC3242B6F8B6}" srcOrd="1" destOrd="0" presId="urn:microsoft.com/office/officeart/2005/8/layout/orgChart1"/>
    <dgm:cxn modelId="{410A7240-0A0D-4E43-817D-B6F7C9540678}" type="presParOf" srcId="{79F12FD6-3262-481F-AF31-1EA06F96B836}" destId="{C9BBCD05-8158-4A96-A09D-1287FB8F892C}" srcOrd="2" destOrd="0" presId="urn:microsoft.com/office/officeart/2005/8/layout/orgChart1"/>
    <dgm:cxn modelId="{5FFDE47B-977A-4767-A158-5F37AC07A915}" type="presParOf" srcId="{E836AEC5-5FC2-4E28-9460-7977A5032860}" destId="{F4F8D93A-10F1-4372-AAFA-F1E1DCEA7C9C}" srcOrd="4" destOrd="0" presId="urn:microsoft.com/office/officeart/2005/8/layout/orgChart1"/>
    <dgm:cxn modelId="{EAFAA9DA-6623-43B3-A92D-5CB8206E9269}" type="presParOf" srcId="{E836AEC5-5FC2-4E28-9460-7977A5032860}" destId="{4A96AABF-12CF-4FC8-A6B8-42FF97C402F4}" srcOrd="5" destOrd="0" presId="urn:microsoft.com/office/officeart/2005/8/layout/orgChart1"/>
    <dgm:cxn modelId="{4D7A0604-D051-4254-95A3-7BAE1C46BE6E}" type="presParOf" srcId="{4A96AABF-12CF-4FC8-A6B8-42FF97C402F4}" destId="{584F8305-3F2C-42E2-B534-72D80F939075}" srcOrd="0" destOrd="0" presId="urn:microsoft.com/office/officeart/2005/8/layout/orgChart1"/>
    <dgm:cxn modelId="{D8D5605D-7461-497F-8909-4BBD07F14177}" type="presParOf" srcId="{584F8305-3F2C-42E2-B534-72D80F939075}" destId="{FFEACA1A-88F5-440A-B6EE-0CCE3FAA3257}" srcOrd="0" destOrd="0" presId="urn:microsoft.com/office/officeart/2005/8/layout/orgChart1"/>
    <dgm:cxn modelId="{12FE4E76-FD75-4B76-A537-A33F6DFAD790}" type="presParOf" srcId="{584F8305-3F2C-42E2-B534-72D80F939075}" destId="{9383AFC0-83DA-4953-A0A5-D83DE2BCCEE0}" srcOrd="1" destOrd="0" presId="urn:microsoft.com/office/officeart/2005/8/layout/orgChart1"/>
    <dgm:cxn modelId="{89AFE2F1-D04C-4AD1-AF28-79DECA7BF755}" type="presParOf" srcId="{4A96AABF-12CF-4FC8-A6B8-42FF97C402F4}" destId="{A3FC0040-F3FB-4FFE-A798-A4C641210923}" srcOrd="1" destOrd="0" presId="urn:microsoft.com/office/officeart/2005/8/layout/orgChart1"/>
    <dgm:cxn modelId="{C587E702-1850-4266-A03C-07BF3716D829}" type="presParOf" srcId="{4A96AABF-12CF-4FC8-A6B8-42FF97C402F4}" destId="{A072C843-7F72-4147-BBEA-B00DDE99DF6A}" srcOrd="2" destOrd="0" presId="urn:microsoft.com/office/officeart/2005/8/layout/orgChart1"/>
    <dgm:cxn modelId="{C078E5DF-C9FA-4552-BC98-61FC9E891EB0}" type="presParOf" srcId="{E836AEC5-5FC2-4E28-9460-7977A5032860}" destId="{51E1E141-7A48-49ED-9274-52F535F48A3F}" srcOrd="6" destOrd="0" presId="urn:microsoft.com/office/officeart/2005/8/layout/orgChart1"/>
    <dgm:cxn modelId="{43182F1D-3CFA-4083-BEA4-C930D6EC450C}" type="presParOf" srcId="{E836AEC5-5FC2-4E28-9460-7977A5032860}" destId="{F223E7C5-FD94-4B81-AE84-351293E2A83F}" srcOrd="7" destOrd="0" presId="urn:microsoft.com/office/officeart/2005/8/layout/orgChart1"/>
    <dgm:cxn modelId="{686E058E-3D99-463D-B5BE-2D1A663D48AD}" type="presParOf" srcId="{F223E7C5-FD94-4B81-AE84-351293E2A83F}" destId="{B4D776DD-BF0D-48CB-AE38-CA55A145474D}" srcOrd="0" destOrd="0" presId="urn:microsoft.com/office/officeart/2005/8/layout/orgChart1"/>
    <dgm:cxn modelId="{63F89F40-EA49-4BAF-A6BC-35B7FB864B1C}" type="presParOf" srcId="{B4D776DD-BF0D-48CB-AE38-CA55A145474D}" destId="{B2F3B914-9464-450E-816F-A0346469D106}" srcOrd="0" destOrd="0" presId="urn:microsoft.com/office/officeart/2005/8/layout/orgChart1"/>
    <dgm:cxn modelId="{B5FE67AF-8191-47A3-BA2D-5FDF0381A540}" type="presParOf" srcId="{B4D776DD-BF0D-48CB-AE38-CA55A145474D}" destId="{24236F89-35F2-4105-AE05-7666C2F40811}" srcOrd="1" destOrd="0" presId="urn:microsoft.com/office/officeart/2005/8/layout/orgChart1"/>
    <dgm:cxn modelId="{CE8E51C7-C7A8-4804-9F27-786334D54C76}" type="presParOf" srcId="{F223E7C5-FD94-4B81-AE84-351293E2A83F}" destId="{01DF7D0F-A1C8-4A60-83AF-4C44D28C8B38}" srcOrd="1" destOrd="0" presId="urn:microsoft.com/office/officeart/2005/8/layout/orgChart1"/>
    <dgm:cxn modelId="{050A6901-BCAF-4C94-BF42-24FB092ACD5D}" type="presParOf" srcId="{F223E7C5-FD94-4B81-AE84-351293E2A83F}" destId="{54042986-8256-452D-8D04-8AC82EA2FCB4}" srcOrd="2" destOrd="0" presId="urn:microsoft.com/office/officeart/2005/8/layout/orgChart1"/>
    <dgm:cxn modelId="{35B10E25-C775-4DBA-A031-8BC2E9553236}" type="presParOf" srcId="{A5D0871E-33C4-48B8-B25D-EA9A5383A049}" destId="{0122C086-2FD5-4935-AF62-373C6B13531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E1E141-7A48-49ED-9274-52F535F48A3F}">
      <dsp:nvSpPr>
        <dsp:cNvPr id="0" name=""/>
        <dsp:cNvSpPr/>
      </dsp:nvSpPr>
      <dsp:spPr>
        <a:xfrm>
          <a:off x="3771900" y="1293920"/>
          <a:ext cx="2958077" cy="828943"/>
        </a:xfrm>
        <a:custGeom>
          <a:avLst/>
          <a:gdLst/>
          <a:ahLst/>
          <a:cxnLst/>
          <a:rect l="0" t="0" r="0" b="0"/>
          <a:pathLst>
            <a:path>
              <a:moveTo>
                <a:pt x="0" y="0"/>
              </a:moveTo>
              <a:lnTo>
                <a:pt x="0" y="658040"/>
              </a:lnTo>
              <a:lnTo>
                <a:pt x="2958077" y="658040"/>
              </a:lnTo>
              <a:lnTo>
                <a:pt x="2958077" y="82894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F8D93A-10F1-4372-AAFA-F1E1DCEA7C9C}">
      <dsp:nvSpPr>
        <dsp:cNvPr id="0" name=""/>
        <dsp:cNvSpPr/>
      </dsp:nvSpPr>
      <dsp:spPr>
        <a:xfrm>
          <a:off x="3771900" y="1293920"/>
          <a:ext cx="984725" cy="828943"/>
        </a:xfrm>
        <a:custGeom>
          <a:avLst/>
          <a:gdLst/>
          <a:ahLst/>
          <a:cxnLst/>
          <a:rect l="0" t="0" r="0" b="0"/>
          <a:pathLst>
            <a:path>
              <a:moveTo>
                <a:pt x="0" y="0"/>
              </a:moveTo>
              <a:lnTo>
                <a:pt x="0" y="658040"/>
              </a:lnTo>
              <a:lnTo>
                <a:pt x="984725" y="658040"/>
              </a:lnTo>
              <a:lnTo>
                <a:pt x="984725" y="82894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0B3532-C422-485E-99BA-1C3E4E04EF98}">
      <dsp:nvSpPr>
        <dsp:cNvPr id="0" name=""/>
        <dsp:cNvSpPr/>
      </dsp:nvSpPr>
      <dsp:spPr>
        <a:xfrm>
          <a:off x="2787174" y="1293920"/>
          <a:ext cx="984725" cy="828943"/>
        </a:xfrm>
        <a:custGeom>
          <a:avLst/>
          <a:gdLst/>
          <a:ahLst/>
          <a:cxnLst/>
          <a:rect l="0" t="0" r="0" b="0"/>
          <a:pathLst>
            <a:path>
              <a:moveTo>
                <a:pt x="984725" y="0"/>
              </a:moveTo>
              <a:lnTo>
                <a:pt x="984725" y="658040"/>
              </a:lnTo>
              <a:lnTo>
                <a:pt x="0" y="658040"/>
              </a:lnTo>
              <a:lnTo>
                <a:pt x="0" y="82894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4E0A85-909C-4D1B-A86C-48A628C8363F}">
      <dsp:nvSpPr>
        <dsp:cNvPr id="0" name=""/>
        <dsp:cNvSpPr/>
      </dsp:nvSpPr>
      <dsp:spPr>
        <a:xfrm>
          <a:off x="817724" y="1293920"/>
          <a:ext cx="2954175" cy="788878"/>
        </a:xfrm>
        <a:custGeom>
          <a:avLst/>
          <a:gdLst/>
          <a:ahLst/>
          <a:cxnLst/>
          <a:rect l="0" t="0" r="0" b="0"/>
          <a:pathLst>
            <a:path>
              <a:moveTo>
                <a:pt x="2954175" y="0"/>
              </a:moveTo>
              <a:lnTo>
                <a:pt x="2954175" y="617976"/>
              </a:lnTo>
              <a:lnTo>
                <a:pt x="0" y="617976"/>
              </a:lnTo>
              <a:lnTo>
                <a:pt x="0" y="78887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1D897C-8CC2-4D39-B448-6B69C0832186}">
      <dsp:nvSpPr>
        <dsp:cNvPr id="0" name=""/>
        <dsp:cNvSpPr/>
      </dsp:nvSpPr>
      <dsp:spPr>
        <a:xfrm>
          <a:off x="2728034" y="640176"/>
          <a:ext cx="2087731" cy="65374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AGRICULTURAL SECTOR</a:t>
          </a:r>
          <a:endParaRPr lang="en-US" sz="2200" kern="1200" dirty="0"/>
        </a:p>
      </dsp:txBody>
      <dsp:txXfrm>
        <a:off x="2728034" y="640176"/>
        <a:ext cx="2087731" cy="653743"/>
      </dsp:txXfrm>
    </dsp:sp>
    <dsp:sp modelId="{A31B79DD-37FA-4F39-B7A6-A98D23925D39}">
      <dsp:nvSpPr>
        <dsp:cNvPr id="0" name=""/>
        <dsp:cNvSpPr/>
      </dsp:nvSpPr>
      <dsp:spPr>
        <a:xfrm>
          <a:off x="3902" y="2082798"/>
          <a:ext cx="1627644" cy="813822"/>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FORESTRY</a:t>
          </a:r>
          <a:endParaRPr lang="en-US" sz="2200" kern="1200" dirty="0"/>
        </a:p>
      </dsp:txBody>
      <dsp:txXfrm>
        <a:off x="3902" y="2082798"/>
        <a:ext cx="1627644" cy="813822"/>
      </dsp:txXfrm>
    </dsp:sp>
    <dsp:sp modelId="{2044E342-ADDB-496D-83E8-20CE86335BFE}">
      <dsp:nvSpPr>
        <dsp:cNvPr id="0" name=""/>
        <dsp:cNvSpPr/>
      </dsp:nvSpPr>
      <dsp:spPr>
        <a:xfrm>
          <a:off x="1973352" y="2122863"/>
          <a:ext cx="1627644" cy="813822"/>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FISHING</a:t>
          </a:r>
          <a:endParaRPr lang="en-US" sz="2200" kern="1200" dirty="0"/>
        </a:p>
      </dsp:txBody>
      <dsp:txXfrm>
        <a:off x="1973352" y="2122863"/>
        <a:ext cx="1627644" cy="813822"/>
      </dsp:txXfrm>
    </dsp:sp>
    <dsp:sp modelId="{FFEACA1A-88F5-440A-B6EE-0CCE3FAA3257}">
      <dsp:nvSpPr>
        <dsp:cNvPr id="0" name=""/>
        <dsp:cNvSpPr/>
      </dsp:nvSpPr>
      <dsp:spPr>
        <a:xfrm>
          <a:off x="3942802" y="2122863"/>
          <a:ext cx="1627644" cy="813822"/>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PLANTATION</a:t>
          </a:r>
          <a:endParaRPr lang="en-US" sz="2200" kern="1200" dirty="0"/>
        </a:p>
      </dsp:txBody>
      <dsp:txXfrm>
        <a:off x="3942802" y="2122863"/>
        <a:ext cx="1627644" cy="813822"/>
      </dsp:txXfrm>
    </dsp:sp>
    <dsp:sp modelId="{B2F3B914-9464-450E-816F-A0346469D106}">
      <dsp:nvSpPr>
        <dsp:cNvPr id="0" name=""/>
        <dsp:cNvSpPr/>
      </dsp:nvSpPr>
      <dsp:spPr>
        <a:xfrm>
          <a:off x="5916155" y="2122863"/>
          <a:ext cx="1627644" cy="813822"/>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POULTRY</a:t>
          </a:r>
          <a:endParaRPr lang="en-US" sz="2200" kern="1200" dirty="0"/>
        </a:p>
      </dsp:txBody>
      <dsp:txXfrm>
        <a:off x="5916155" y="2122863"/>
        <a:ext cx="1627644" cy="81382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D6A60B-77C5-4D9C-9EFA-C55EBB4374FA}" type="datetimeFigureOut">
              <a:rPr lang="en-US" smtClean="0"/>
              <a:pPr/>
              <a:t>19-Mar-12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91C8C-D868-4FB0-8A24-79AEDBDF548D}" type="slidenum">
              <a:rPr lang="en-US" smtClean="0"/>
              <a:pPr/>
              <a:t>‹#›</a:t>
            </a:fld>
            <a:endParaRPr lang="en-US"/>
          </a:p>
        </p:txBody>
      </p:sp>
    </p:spTree>
    <p:extLst>
      <p:ext uri="{BB962C8B-B14F-4D97-AF65-F5344CB8AC3E}">
        <p14:creationId xmlns:p14="http://schemas.microsoft.com/office/powerpoint/2010/main" val="983811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591C8C-D868-4FB0-8A24-79AEDBDF548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2817B8-F7B8-413A-A2A0-70E5FDFCF87E}"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40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2817B8-F7B8-413A-A2A0-70E5FDFCF87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591C8C-D868-4FB0-8A24-79AEDBDF548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90F026-66A4-4505-A90E-48556D97DD57}" type="datetimeFigureOut">
              <a:rPr lang="en-US" smtClean="0"/>
              <a:pPr/>
              <a:t>19-Mar-12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14F67-A735-4957-B450-71F8637128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90F026-66A4-4505-A90E-48556D97DD57}" type="datetimeFigureOut">
              <a:rPr lang="en-US" smtClean="0"/>
              <a:pPr/>
              <a:t>19-Mar-12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14F67-A735-4957-B450-71F8637128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90F026-66A4-4505-A90E-48556D97DD57}" type="datetimeFigureOut">
              <a:rPr lang="en-US" smtClean="0"/>
              <a:pPr/>
              <a:t>19-Mar-12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14F67-A735-4957-B450-71F8637128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90F026-66A4-4505-A90E-48556D97DD57}" type="datetimeFigureOut">
              <a:rPr lang="en-US" smtClean="0"/>
              <a:pPr/>
              <a:t>19-Mar-12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14F67-A735-4957-B450-71F8637128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90F026-66A4-4505-A90E-48556D97DD57}" type="datetimeFigureOut">
              <a:rPr lang="en-US" smtClean="0"/>
              <a:pPr/>
              <a:t>19-Mar-12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14F67-A735-4957-B450-71F8637128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90F026-66A4-4505-A90E-48556D97DD57}" type="datetimeFigureOut">
              <a:rPr lang="en-US" smtClean="0"/>
              <a:pPr/>
              <a:t>19-Mar-12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914F67-A735-4957-B450-71F8637128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90F026-66A4-4505-A90E-48556D97DD57}" type="datetimeFigureOut">
              <a:rPr lang="en-US" smtClean="0"/>
              <a:pPr/>
              <a:t>19-Mar-12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914F67-A735-4957-B450-71F8637128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90F026-66A4-4505-A90E-48556D97DD57}" type="datetimeFigureOut">
              <a:rPr lang="en-US" smtClean="0"/>
              <a:pPr/>
              <a:t>19-Mar-12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914F67-A735-4957-B450-71F8637128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90F026-66A4-4505-A90E-48556D97DD57}" type="datetimeFigureOut">
              <a:rPr lang="en-US" smtClean="0"/>
              <a:pPr/>
              <a:t>19-Mar-12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914F67-A735-4957-B450-71F8637128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90F026-66A4-4505-A90E-48556D97DD57}" type="datetimeFigureOut">
              <a:rPr lang="en-US" smtClean="0"/>
              <a:pPr/>
              <a:t>19-Mar-12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914F67-A735-4957-B450-71F8637128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90F026-66A4-4505-A90E-48556D97DD57}" type="datetimeFigureOut">
              <a:rPr lang="en-US" smtClean="0"/>
              <a:pPr/>
              <a:t>19-Mar-12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914F67-A735-4957-B450-71F8637128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0F026-66A4-4505-A90E-48556D97DD57}" type="datetimeFigureOut">
              <a:rPr lang="en-US" smtClean="0"/>
              <a:pPr/>
              <a:t>19-Mar-12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914F67-A735-4957-B450-71F8637128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3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JPAM PAHANG\My Documents\Global_business_desktop_backgroun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 name="Rectangle 4"/>
          <p:cNvSpPr/>
          <p:nvPr/>
        </p:nvSpPr>
        <p:spPr>
          <a:xfrm>
            <a:off x="838200" y="1066800"/>
            <a:ext cx="8305800" cy="2585323"/>
          </a:xfrm>
          <a:prstGeom prst="rect">
            <a:avLst/>
          </a:prstGeom>
        </p:spPr>
        <p:txBody>
          <a:bodyPr wrap="square">
            <a:spAutoFit/>
          </a:bodyPr>
          <a:lstStyle/>
          <a:p>
            <a:r>
              <a:rPr lang="en-US" sz="5400" b="1" dirty="0" smtClean="0">
                <a:solidFill>
                  <a:schemeClr val="bg1"/>
                </a:solidFill>
                <a:effectLst>
                  <a:glow rad="228600">
                    <a:schemeClr val="tx1">
                      <a:alpha val="40000"/>
                    </a:schemeClr>
                  </a:glow>
                </a:effectLst>
              </a:rPr>
              <a:t>4.0  IDENTIFICATION AND CHOOSING BUSINESS OPPORTUNITY</a:t>
            </a:r>
            <a:endParaRPr lang="en-US" sz="5400" dirty="0">
              <a:solidFill>
                <a:schemeClr val="bg1"/>
              </a:solidFill>
              <a:effectLst>
                <a:glow rad="228600">
                  <a:schemeClr val="tx1">
                    <a:alpha val="40000"/>
                  </a:schemeClr>
                </a:glow>
              </a:effectLst>
            </a:endParaRPr>
          </a:p>
        </p:txBody>
      </p:sp>
      <p:pic>
        <p:nvPicPr>
          <p:cNvPr id="2" name="Picture 2" descr="C:\Documents and Settings\JPAM PAHANG\My Documents\My Pictures\Logo Baru UMP.png"/>
          <p:cNvPicPr>
            <a:picLocks noChangeAspect="1" noChangeArrowheads="1"/>
          </p:cNvPicPr>
          <p:nvPr/>
        </p:nvPicPr>
        <p:blipFill>
          <a:blip r:embed="rId4" cstate="print"/>
          <a:srcRect/>
          <a:stretch>
            <a:fillRect/>
          </a:stretch>
        </p:blipFill>
        <p:spPr bwMode="auto">
          <a:xfrm>
            <a:off x="5029200" y="5638800"/>
            <a:ext cx="2144321" cy="1066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05000"/>
            <a:ext cx="8229600" cy="4525963"/>
          </a:xfrm>
        </p:spPr>
        <p:txBody>
          <a:bodyPr/>
          <a:lstStyle/>
          <a:p>
            <a:r>
              <a:rPr lang="ms-MY" sz="3600" dirty="0" smtClean="0">
                <a:solidFill>
                  <a:schemeClr val="bg2">
                    <a:lumMod val="25000"/>
                  </a:schemeClr>
                </a:solidFill>
              </a:rPr>
              <a:t>Below are two models that entrepreneurs use to evaluate their business ideas and plans:</a:t>
            </a:r>
          </a:p>
          <a:p>
            <a:endParaRPr lang="ms-MY" sz="900" dirty="0" smtClean="0"/>
          </a:p>
          <a:p>
            <a:pPr lvl="1"/>
            <a:r>
              <a:rPr lang="ms-MY" dirty="0" smtClean="0"/>
              <a:t>Fourteen Questions to Ask Every Time </a:t>
            </a:r>
          </a:p>
          <a:p>
            <a:pPr lvl="1"/>
            <a:endParaRPr lang="ms-MY" sz="800" dirty="0" smtClean="0"/>
          </a:p>
          <a:p>
            <a:pPr lvl="1"/>
            <a:r>
              <a:rPr lang="ms-MY" dirty="0" smtClean="0"/>
              <a:t>The RAMP Model </a:t>
            </a:r>
          </a:p>
          <a:p>
            <a:pPr lvl="1">
              <a:buNone/>
            </a:pPr>
            <a:endParaRPr lang="ms-MY" dirty="0"/>
          </a:p>
        </p:txBody>
      </p:sp>
      <p:sp>
        <p:nvSpPr>
          <p:cNvPr id="5" name="Title 1"/>
          <p:cNvSpPr>
            <a:spLocks noGrp="1"/>
          </p:cNvSpPr>
          <p:nvPr>
            <p:ph type="title"/>
          </p:nvPr>
        </p:nvSpPr>
        <p:spPr>
          <a:xfrm>
            <a:off x="-1066800" y="914400"/>
            <a:ext cx="9829800" cy="1143000"/>
          </a:xfrm>
        </p:spPr>
        <p:txBody>
          <a:bodyPr>
            <a:noAutofit/>
          </a:bodyPr>
          <a:lstStyle/>
          <a:p>
            <a:pPr marL="2801938" indent="-2517775"/>
            <a:r>
              <a:rPr lang="en-US" sz="3600" b="1" dirty="0" smtClean="0">
                <a:solidFill>
                  <a:schemeClr val="accent5">
                    <a:lumMod val="75000"/>
                  </a:schemeClr>
                </a:solidFill>
              </a:rPr>
              <a:t>4.2 Analysis of Business Opportunity</a:t>
            </a:r>
            <a:endParaRPr lang="en-US" sz="36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752600"/>
            <a:ext cx="10515600" cy="5638800"/>
          </a:xfrm>
        </p:spPr>
        <p:txBody>
          <a:bodyPr>
            <a:normAutofit fontScale="40000" lnSpcReduction="20000"/>
          </a:bodyPr>
          <a:lstStyle/>
          <a:p>
            <a:pPr>
              <a:buNone/>
            </a:pPr>
            <a:r>
              <a:rPr lang="ms-MY" sz="7700" b="1" dirty="0" smtClean="0">
                <a:solidFill>
                  <a:srgbClr val="FF0000"/>
                </a:solidFill>
              </a:rPr>
              <a:t>14 </a:t>
            </a:r>
            <a:r>
              <a:rPr lang="ms-MY" b="1" dirty="0" smtClean="0"/>
              <a:t>  </a:t>
            </a:r>
            <a:r>
              <a:rPr lang="ms-MY" sz="4500" b="1" dirty="0" smtClean="0">
                <a:solidFill>
                  <a:schemeClr val="bg2">
                    <a:lumMod val="25000"/>
                  </a:schemeClr>
                </a:solidFill>
              </a:rPr>
              <a:t>Questions to Ask Every Time </a:t>
            </a:r>
          </a:p>
          <a:p>
            <a:pPr>
              <a:buNone/>
            </a:pPr>
            <a:endParaRPr lang="ms-MY" sz="2500" b="1" dirty="0" smtClean="0"/>
          </a:p>
          <a:p>
            <a:pPr>
              <a:buNone/>
            </a:pPr>
            <a:r>
              <a:rPr lang="ms-MY" sz="4200" b="1" dirty="0" smtClean="0"/>
              <a:t>To evaluate opportunities, entrepreneurs ask the following</a:t>
            </a:r>
          </a:p>
          <a:p>
            <a:pPr>
              <a:buNone/>
            </a:pPr>
            <a:r>
              <a:rPr lang="ms-MY" sz="4200" b="1" dirty="0" smtClean="0"/>
              <a:t>questions: </a:t>
            </a:r>
          </a:p>
          <a:p>
            <a:pPr>
              <a:buNone/>
            </a:pPr>
            <a:r>
              <a:rPr lang="ms-MY" sz="4200" b="1" dirty="0" smtClean="0"/>
              <a:t>	1. What is the need you fill or problem you solve? (Value </a:t>
            </a:r>
          </a:p>
          <a:p>
            <a:pPr>
              <a:buNone/>
            </a:pPr>
            <a:r>
              <a:rPr lang="ms-MY" sz="4200" b="1" dirty="0" smtClean="0"/>
              <a:t>	     Proposition) </a:t>
            </a:r>
          </a:p>
          <a:p>
            <a:pPr>
              <a:buNone/>
            </a:pPr>
            <a:r>
              <a:rPr lang="ms-MY" sz="4200" b="1" dirty="0" smtClean="0"/>
              <a:t/>
            </a:r>
            <a:br>
              <a:rPr lang="ms-MY" sz="4200" b="1" dirty="0" smtClean="0"/>
            </a:br>
            <a:r>
              <a:rPr lang="ms-MY" sz="4200" b="1" dirty="0" smtClean="0"/>
              <a:t>2. Who are you selling to? (Target Market) </a:t>
            </a:r>
          </a:p>
          <a:p>
            <a:pPr>
              <a:buNone/>
            </a:pPr>
            <a:r>
              <a:rPr lang="ms-MY" sz="4200" b="1" dirty="0" smtClean="0"/>
              <a:t/>
            </a:r>
            <a:br>
              <a:rPr lang="ms-MY" sz="4200" b="1" dirty="0" smtClean="0"/>
            </a:br>
            <a:r>
              <a:rPr lang="ms-MY" sz="4200" b="1" dirty="0" smtClean="0"/>
              <a:t>3. How would you make money? (Revenue Model) </a:t>
            </a:r>
          </a:p>
          <a:p>
            <a:pPr>
              <a:buNone/>
            </a:pPr>
            <a:r>
              <a:rPr lang="ms-MY" sz="4200" b="1" dirty="0" smtClean="0"/>
              <a:t/>
            </a:r>
            <a:br>
              <a:rPr lang="ms-MY" sz="4200" b="1" dirty="0" smtClean="0"/>
            </a:br>
            <a:r>
              <a:rPr lang="ms-MY" sz="4200" b="1" dirty="0" smtClean="0"/>
              <a:t>4. How will you differentiate your company from what is already </a:t>
            </a:r>
          </a:p>
          <a:p>
            <a:pPr>
              <a:buNone/>
            </a:pPr>
            <a:r>
              <a:rPr lang="ms-MY" sz="4200" b="1" dirty="0" smtClean="0"/>
              <a:t>          out there? (Unique selling proposition) </a:t>
            </a:r>
          </a:p>
          <a:p>
            <a:pPr>
              <a:buNone/>
            </a:pPr>
            <a:r>
              <a:rPr lang="ms-MY" sz="4200" b="1" dirty="0" smtClean="0"/>
              <a:t/>
            </a:r>
            <a:br>
              <a:rPr lang="ms-MY" sz="4200" b="1" dirty="0" smtClean="0"/>
            </a:br>
            <a:r>
              <a:rPr lang="ms-MY" sz="4200" b="1" dirty="0" smtClean="0"/>
              <a:t>5. What are the barriers to entry? </a:t>
            </a:r>
          </a:p>
          <a:p>
            <a:pPr>
              <a:buNone/>
            </a:pPr>
            <a:r>
              <a:rPr lang="ms-MY" sz="4200" b="1" dirty="0" smtClean="0"/>
              <a:t/>
            </a:r>
            <a:br>
              <a:rPr lang="ms-MY" sz="4200" b="1" dirty="0" smtClean="0"/>
            </a:br>
            <a:r>
              <a:rPr lang="ms-MY" sz="4200" b="1" dirty="0" smtClean="0"/>
              <a:t>6. How many competitors do you have and of what quality are </a:t>
            </a:r>
          </a:p>
          <a:p>
            <a:pPr>
              <a:buNone/>
            </a:pPr>
            <a:r>
              <a:rPr lang="ms-MY" sz="4200" b="1" dirty="0" smtClean="0"/>
              <a:t>          they? (Competitive Analysis) </a:t>
            </a:r>
          </a:p>
          <a:p>
            <a:pPr>
              <a:buNone/>
            </a:pPr>
            <a:r>
              <a:rPr lang="ms-MY" sz="4200" b="1" dirty="0" smtClean="0"/>
              <a:t/>
            </a:r>
            <a:br>
              <a:rPr lang="ms-MY" sz="4200" b="1" dirty="0" smtClean="0"/>
            </a:br>
            <a:r>
              <a:rPr lang="ms-MY" sz="4200" b="1" dirty="0" smtClean="0"/>
              <a:t>7. How big is your market in dollars? (Market Size) </a:t>
            </a:r>
            <a:r>
              <a:rPr lang="ms-MY" dirty="0" smtClean="0"/>
              <a:t/>
            </a:r>
            <a:br>
              <a:rPr lang="ms-MY" dirty="0" smtClean="0"/>
            </a:br>
            <a:r>
              <a:rPr lang="ms-MY" dirty="0" smtClean="0"/>
              <a:t> </a:t>
            </a:r>
          </a:p>
          <a:p>
            <a:endParaRPr lang="ms-MY" dirty="0"/>
          </a:p>
        </p:txBody>
      </p:sp>
      <p:sp>
        <p:nvSpPr>
          <p:cNvPr id="5" name="Title 1"/>
          <p:cNvSpPr>
            <a:spLocks noGrp="1"/>
          </p:cNvSpPr>
          <p:nvPr>
            <p:ph type="title"/>
          </p:nvPr>
        </p:nvSpPr>
        <p:spPr>
          <a:xfrm>
            <a:off x="-990600" y="914400"/>
            <a:ext cx="9829800" cy="1143000"/>
          </a:xfrm>
        </p:spPr>
        <p:txBody>
          <a:bodyPr>
            <a:noAutofit/>
          </a:bodyPr>
          <a:lstStyle/>
          <a:p>
            <a:pPr marL="2801938" indent="-2517775"/>
            <a:r>
              <a:rPr lang="en-US" sz="3600" b="1" dirty="0" smtClean="0">
                <a:solidFill>
                  <a:schemeClr val="accent5">
                    <a:lumMod val="75000"/>
                  </a:schemeClr>
                </a:solidFill>
              </a:rPr>
              <a:t>4.2 Analysis of Business Opportunity</a:t>
            </a:r>
            <a:endParaRPr lang="en-US" sz="36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22437"/>
            <a:ext cx="10210800" cy="5364163"/>
          </a:xfrm>
        </p:spPr>
        <p:txBody>
          <a:bodyPr>
            <a:normAutofit fontScale="55000" lnSpcReduction="20000"/>
          </a:bodyPr>
          <a:lstStyle/>
          <a:p>
            <a:pPr>
              <a:buNone/>
            </a:pPr>
            <a:r>
              <a:rPr lang="ms-MY" dirty="0" smtClean="0"/>
              <a:t>	</a:t>
            </a:r>
            <a:r>
              <a:rPr lang="ms-MY" b="1" dirty="0" smtClean="0"/>
              <a:t>8.    How fast is the market growing or shrinking? (Market </a:t>
            </a:r>
          </a:p>
          <a:p>
            <a:pPr>
              <a:buNone/>
            </a:pPr>
            <a:r>
              <a:rPr lang="ms-MY" b="1" dirty="0" smtClean="0"/>
              <a:t>            Growth) </a:t>
            </a:r>
          </a:p>
          <a:p>
            <a:pPr>
              <a:buNone/>
            </a:pPr>
            <a:r>
              <a:rPr lang="ms-MY" b="1" dirty="0" smtClean="0"/>
              <a:t/>
            </a:r>
            <a:br>
              <a:rPr lang="ms-MY" b="1" dirty="0" smtClean="0"/>
            </a:br>
            <a:r>
              <a:rPr lang="ms-MY" b="1" dirty="0" smtClean="0"/>
              <a:t>9.   What percent of the market do you believe you could </a:t>
            </a:r>
          </a:p>
          <a:p>
            <a:pPr>
              <a:buNone/>
            </a:pPr>
            <a:r>
              <a:rPr lang="ms-MY" b="1" dirty="0" smtClean="0"/>
              <a:t>            gain? (Market Share) </a:t>
            </a:r>
          </a:p>
          <a:p>
            <a:pPr>
              <a:buNone/>
            </a:pPr>
            <a:r>
              <a:rPr lang="ms-MY" b="1" dirty="0" smtClean="0"/>
              <a:t/>
            </a:r>
            <a:br>
              <a:rPr lang="ms-MY" b="1" dirty="0" smtClean="0"/>
            </a:br>
            <a:r>
              <a:rPr lang="ms-MY" b="1" dirty="0" smtClean="0"/>
              <a:t>10. What type of company would this be? (Lifestyle or High</a:t>
            </a:r>
          </a:p>
          <a:p>
            <a:pPr>
              <a:buNone/>
            </a:pPr>
            <a:r>
              <a:rPr lang="ms-MY" b="1" dirty="0" smtClean="0"/>
              <a:t>            Potential, Sole Proprietorship or Corporation) </a:t>
            </a:r>
          </a:p>
          <a:p>
            <a:pPr>
              <a:buNone/>
            </a:pPr>
            <a:r>
              <a:rPr lang="ms-MY" b="1" dirty="0" smtClean="0"/>
              <a:t/>
            </a:r>
            <a:br>
              <a:rPr lang="ms-MY" b="1" dirty="0" smtClean="0"/>
            </a:br>
            <a:r>
              <a:rPr lang="ms-MY" b="1" dirty="0" smtClean="0"/>
              <a:t>11. How much would it cost to get started? (Start-up Costs) </a:t>
            </a:r>
          </a:p>
          <a:p>
            <a:pPr>
              <a:buNone/>
            </a:pPr>
            <a:r>
              <a:rPr lang="ms-MY" b="1" dirty="0" smtClean="0"/>
              <a:t/>
            </a:r>
            <a:br>
              <a:rPr lang="ms-MY" b="1" dirty="0" smtClean="0"/>
            </a:br>
            <a:r>
              <a:rPr lang="ms-MY" b="1" dirty="0" smtClean="0"/>
              <a:t>12. Do you plan to use debt capital or raise investment? If so, how</a:t>
            </a:r>
          </a:p>
          <a:p>
            <a:pPr>
              <a:buNone/>
            </a:pPr>
            <a:r>
              <a:rPr lang="ms-MY" b="1" dirty="0" smtClean="0"/>
              <a:t>            much and what type? (Investment needs) </a:t>
            </a:r>
          </a:p>
          <a:p>
            <a:pPr>
              <a:buNone/>
            </a:pPr>
            <a:r>
              <a:rPr lang="ms-MY" b="1" dirty="0" smtClean="0"/>
              <a:t/>
            </a:r>
            <a:br>
              <a:rPr lang="ms-MY" b="1" dirty="0" smtClean="0"/>
            </a:br>
            <a:r>
              <a:rPr lang="ms-MY" b="1" dirty="0" smtClean="0"/>
              <a:t>13. Do you plan to sell your company or go public (list the company </a:t>
            </a:r>
          </a:p>
          <a:p>
            <a:pPr>
              <a:buNone/>
            </a:pPr>
            <a:r>
              <a:rPr lang="ms-MY" b="1" dirty="0" smtClean="0"/>
              <a:t>            on the stock markets) one day? (Exit Strategy) </a:t>
            </a:r>
          </a:p>
          <a:p>
            <a:pPr>
              <a:buNone/>
            </a:pPr>
            <a:r>
              <a:rPr lang="ms-MY" b="1" dirty="0" smtClean="0"/>
              <a:t/>
            </a:r>
            <a:br>
              <a:rPr lang="ms-MY" b="1" dirty="0" smtClean="0"/>
            </a:br>
            <a:r>
              <a:rPr lang="ms-MY" b="1" dirty="0" smtClean="0"/>
              <a:t>14. If you take on investment, how much money do you think your </a:t>
            </a:r>
          </a:p>
          <a:p>
            <a:pPr>
              <a:buNone/>
            </a:pPr>
            <a:r>
              <a:rPr lang="ms-MY" b="1" dirty="0" smtClean="0"/>
              <a:t>            investors will get back in return? (Return on Investment)</a:t>
            </a:r>
            <a:endParaRPr lang="en-US" b="1" dirty="0"/>
          </a:p>
        </p:txBody>
      </p:sp>
      <p:sp>
        <p:nvSpPr>
          <p:cNvPr id="5" name="Title 1"/>
          <p:cNvSpPr>
            <a:spLocks noGrp="1"/>
          </p:cNvSpPr>
          <p:nvPr>
            <p:ph type="title"/>
          </p:nvPr>
        </p:nvSpPr>
        <p:spPr>
          <a:xfrm>
            <a:off x="-533400" y="762000"/>
            <a:ext cx="9829800" cy="1143000"/>
          </a:xfrm>
        </p:spPr>
        <p:txBody>
          <a:bodyPr>
            <a:noAutofit/>
          </a:bodyPr>
          <a:lstStyle/>
          <a:p>
            <a:pPr marL="2801938" indent="-2517775"/>
            <a:r>
              <a:rPr lang="en-US" sz="3600" b="1" dirty="0" smtClean="0">
                <a:solidFill>
                  <a:schemeClr val="accent5">
                    <a:lumMod val="75000"/>
                  </a:schemeClr>
                </a:solidFill>
              </a:rPr>
              <a:t>4.2 Analysis of Business Opportunity</a:t>
            </a:r>
            <a:endParaRPr lang="en-US" sz="36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7315200" cy="4876800"/>
          </a:xfrm>
        </p:spPr>
        <p:txBody>
          <a:bodyPr>
            <a:normAutofit fontScale="77500" lnSpcReduction="20000"/>
          </a:bodyPr>
          <a:lstStyle/>
          <a:p>
            <a:pPr>
              <a:buNone/>
            </a:pPr>
            <a:r>
              <a:rPr lang="ms-MY" b="1" dirty="0" smtClean="0"/>
              <a:t>The </a:t>
            </a:r>
            <a:r>
              <a:rPr lang="ms-MY" sz="4700" b="1" dirty="0" smtClean="0">
                <a:solidFill>
                  <a:schemeClr val="accent6">
                    <a:lumMod val="75000"/>
                  </a:schemeClr>
                </a:solidFill>
              </a:rPr>
              <a:t>R</a:t>
            </a:r>
            <a:r>
              <a:rPr lang="ms-MY" sz="4700" b="1" dirty="0" smtClean="0">
                <a:solidFill>
                  <a:srgbClr val="FF0000"/>
                </a:solidFill>
              </a:rPr>
              <a:t>A</a:t>
            </a:r>
            <a:r>
              <a:rPr lang="ms-MY" sz="4700" b="1" dirty="0" smtClean="0">
                <a:solidFill>
                  <a:srgbClr val="00B0F0"/>
                </a:solidFill>
              </a:rPr>
              <a:t>M</a:t>
            </a:r>
            <a:r>
              <a:rPr lang="ms-MY" sz="4700" b="1" dirty="0" smtClean="0">
                <a:solidFill>
                  <a:srgbClr val="7030A0"/>
                </a:solidFill>
              </a:rPr>
              <a:t>P</a:t>
            </a:r>
            <a:r>
              <a:rPr lang="ms-MY" b="1" dirty="0" smtClean="0"/>
              <a:t> Model</a:t>
            </a:r>
            <a:r>
              <a:rPr lang="ms-MY" dirty="0" smtClean="0"/>
              <a:t> </a:t>
            </a:r>
          </a:p>
          <a:p>
            <a:pPr>
              <a:buNone/>
            </a:pPr>
            <a:r>
              <a:rPr lang="ms-MY" dirty="0" smtClean="0"/>
              <a:t>	Let’s start with the first letter, </a:t>
            </a:r>
            <a:r>
              <a:rPr lang="ms-MY" dirty="0" smtClean="0">
                <a:solidFill>
                  <a:schemeClr val="accent6"/>
                </a:solidFill>
              </a:rPr>
              <a:t>R</a:t>
            </a:r>
            <a:r>
              <a:rPr lang="ms-MY" dirty="0" smtClean="0"/>
              <a:t>, which stands for Return. Return really is </a:t>
            </a:r>
            <a:r>
              <a:rPr lang="ms-MY" sz="3600" b="1" dirty="0" smtClean="0">
                <a:solidFill>
                  <a:srgbClr val="FF0000"/>
                </a:solidFill>
              </a:rPr>
              <a:t>return on investment</a:t>
            </a:r>
            <a:r>
              <a:rPr lang="ms-MY" dirty="0" smtClean="0"/>
              <a:t>. </a:t>
            </a:r>
          </a:p>
          <a:p>
            <a:pPr>
              <a:buNone/>
            </a:pPr>
            <a:endParaRPr lang="ms-MY" sz="1000" dirty="0" smtClean="0"/>
          </a:p>
          <a:p>
            <a:r>
              <a:rPr lang="en-MY" dirty="0" smtClean="0">
                <a:solidFill>
                  <a:schemeClr val="accent6"/>
                </a:solidFill>
              </a:rPr>
              <a:t>R</a:t>
            </a:r>
            <a:r>
              <a:rPr lang="en-MY" dirty="0" smtClean="0"/>
              <a:t> - 	Discuss Exit Strategy (acquisition or IPO)</a:t>
            </a:r>
          </a:p>
          <a:p>
            <a:endParaRPr lang="ms-MY" sz="1000" dirty="0" smtClean="0"/>
          </a:p>
          <a:p>
            <a:pPr marL="914400" indent="-569913">
              <a:buNone/>
            </a:pPr>
            <a:r>
              <a:rPr lang="en-MY" dirty="0" smtClean="0">
                <a:solidFill>
                  <a:schemeClr val="accent6"/>
                </a:solidFill>
              </a:rPr>
              <a:t>R</a:t>
            </a:r>
            <a:r>
              <a:rPr lang="en-MY" dirty="0" smtClean="0"/>
              <a:t> - 	Is it profitable? Will your revenues be higher    than  	your expenses? </a:t>
            </a:r>
          </a:p>
          <a:p>
            <a:pPr marL="914400" indent="-569913">
              <a:buNone/>
            </a:pPr>
            <a:endParaRPr lang="ms-MY" sz="1100" dirty="0" smtClean="0"/>
          </a:p>
          <a:p>
            <a:pPr marL="855663" indent="-511175">
              <a:buNone/>
              <a:tabLst>
                <a:tab pos="914400" algn="l"/>
              </a:tabLst>
            </a:pPr>
            <a:r>
              <a:rPr lang="en-MY" dirty="0" smtClean="0">
                <a:solidFill>
                  <a:schemeClr val="accent6"/>
                </a:solidFill>
              </a:rPr>
              <a:t>R</a:t>
            </a:r>
            <a:r>
              <a:rPr lang="en-MY" dirty="0" smtClean="0"/>
              <a:t> - 	Time to breakeven (how long before cash flow 	positive? How long until the company begins to 	have      an aggregate net income)</a:t>
            </a:r>
          </a:p>
          <a:p>
            <a:endParaRPr lang="ms-MY" sz="1100" dirty="0" smtClean="0"/>
          </a:p>
          <a:p>
            <a:pPr marL="855663" indent="-855663">
              <a:buNone/>
            </a:pPr>
            <a:r>
              <a:rPr lang="en-MY" dirty="0" smtClean="0"/>
              <a:t>      </a:t>
            </a:r>
            <a:r>
              <a:rPr lang="en-MY" dirty="0" smtClean="0">
                <a:solidFill>
                  <a:schemeClr val="accent6"/>
                </a:solidFill>
              </a:rPr>
              <a:t>R</a:t>
            </a:r>
            <a:r>
              <a:rPr lang="en-MY" dirty="0" smtClean="0"/>
              <a:t> - 	Investment Needed. How much money will it  take 	to start-up this venture. Will it be RM20,000, 	RM200,000, or RM2,000,000? </a:t>
            </a:r>
            <a:endParaRPr lang="ms-MY" dirty="0" smtClean="0"/>
          </a:p>
          <a:p>
            <a:endParaRPr lang="ms-MY" dirty="0"/>
          </a:p>
        </p:txBody>
      </p:sp>
      <p:sp>
        <p:nvSpPr>
          <p:cNvPr id="5" name="Title 1"/>
          <p:cNvSpPr>
            <a:spLocks noGrp="1"/>
          </p:cNvSpPr>
          <p:nvPr>
            <p:ph type="title"/>
          </p:nvPr>
        </p:nvSpPr>
        <p:spPr>
          <a:xfrm>
            <a:off x="-533400" y="685800"/>
            <a:ext cx="9829800" cy="1143000"/>
          </a:xfrm>
        </p:spPr>
        <p:txBody>
          <a:bodyPr>
            <a:noAutofit/>
          </a:bodyPr>
          <a:lstStyle/>
          <a:p>
            <a:pPr marL="2801938" indent="-2517775"/>
            <a:r>
              <a:rPr lang="en-US" sz="3600" b="1" dirty="0" smtClean="0">
                <a:solidFill>
                  <a:schemeClr val="accent5">
                    <a:lumMod val="75000"/>
                  </a:schemeClr>
                </a:solidFill>
              </a:rPr>
              <a:t>4.2 Analysis of Business Opportunity</a:t>
            </a:r>
            <a:endParaRPr lang="en-US" sz="36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22437"/>
            <a:ext cx="7239000" cy="5440363"/>
          </a:xfrm>
        </p:spPr>
        <p:txBody>
          <a:bodyPr>
            <a:normAutofit fontScale="62500" lnSpcReduction="20000"/>
          </a:bodyPr>
          <a:lstStyle/>
          <a:p>
            <a:pPr>
              <a:buNone/>
            </a:pPr>
            <a:r>
              <a:rPr lang="ms-MY" dirty="0" smtClean="0"/>
              <a:t>Now let’s look at </a:t>
            </a:r>
            <a:r>
              <a:rPr lang="ms-MY" dirty="0" smtClean="0">
                <a:solidFill>
                  <a:srgbClr val="FF0000"/>
                </a:solidFill>
              </a:rPr>
              <a:t>A. A </a:t>
            </a:r>
            <a:r>
              <a:rPr lang="ms-MY" dirty="0" smtClean="0"/>
              <a:t>stands for advantages. </a:t>
            </a:r>
          </a:p>
          <a:p>
            <a:pPr>
              <a:buNone/>
            </a:pPr>
            <a:endParaRPr lang="ms-MY" sz="1300" dirty="0" smtClean="0"/>
          </a:p>
          <a:p>
            <a:pPr marL="914400" indent="-914400">
              <a:buNone/>
            </a:pPr>
            <a:r>
              <a:rPr lang="en-MY" dirty="0" smtClean="0"/>
              <a:t>       </a:t>
            </a:r>
            <a:r>
              <a:rPr lang="en-MY" dirty="0" smtClean="0">
                <a:solidFill>
                  <a:srgbClr val="FF0000"/>
                </a:solidFill>
              </a:rPr>
              <a:t>A </a:t>
            </a:r>
            <a:r>
              <a:rPr lang="en-MY" dirty="0" smtClean="0"/>
              <a:t> -	Look at cost structure (suppliers, what each element will  cost 	to source or manufacture)</a:t>
            </a:r>
          </a:p>
          <a:p>
            <a:endParaRPr lang="ms-MY" sz="1300" dirty="0" smtClean="0"/>
          </a:p>
          <a:p>
            <a:pPr marL="914400" indent="-914400">
              <a:buNone/>
            </a:pPr>
            <a:r>
              <a:rPr lang="en-MY" dirty="0" smtClean="0"/>
              <a:t>       </a:t>
            </a:r>
            <a:r>
              <a:rPr lang="en-MY" dirty="0" smtClean="0">
                <a:solidFill>
                  <a:srgbClr val="FF0000"/>
                </a:solidFill>
              </a:rPr>
              <a:t>A</a:t>
            </a:r>
            <a:r>
              <a:rPr lang="en-MY" dirty="0" smtClean="0"/>
              <a:t> -	Barriers to entry (large competitors, regulations, patents,  large 	capital requirements. If there are many barriers to entry, it will 	be difficult to enter a market. The higher the barriers to entry, the more disadvantaged you will be. </a:t>
            </a:r>
          </a:p>
          <a:p>
            <a:endParaRPr lang="ms-MY" sz="1300" dirty="0" smtClean="0"/>
          </a:p>
          <a:p>
            <a:r>
              <a:rPr lang="en-MY" dirty="0" smtClean="0">
                <a:solidFill>
                  <a:srgbClr val="FF0000"/>
                </a:solidFill>
              </a:rPr>
              <a:t>A</a:t>
            </a:r>
            <a:r>
              <a:rPr lang="en-MY" dirty="0" smtClean="0"/>
              <a:t> -	Intellectual Property. Do you have a proprietary advantage 	such as a patents or exclusive licenses on what you will be 	</a:t>
            </a:r>
            <a:r>
              <a:rPr lang="en-MY" dirty="0" err="1" smtClean="0"/>
              <a:t>elling</a:t>
            </a:r>
            <a:r>
              <a:rPr lang="en-MY" dirty="0" smtClean="0"/>
              <a:t>.</a:t>
            </a:r>
          </a:p>
          <a:p>
            <a:endParaRPr lang="ms-MY" sz="1300" dirty="0" smtClean="0"/>
          </a:p>
          <a:p>
            <a:pPr marL="914400" indent="-914400">
              <a:buNone/>
            </a:pPr>
            <a:r>
              <a:rPr lang="en-MY" dirty="0" smtClean="0"/>
              <a:t>       </a:t>
            </a:r>
            <a:r>
              <a:rPr lang="en-MY" dirty="0" smtClean="0">
                <a:solidFill>
                  <a:srgbClr val="FF0000"/>
                </a:solidFill>
              </a:rPr>
              <a:t>A</a:t>
            </a:r>
            <a:r>
              <a:rPr lang="en-MY" dirty="0" smtClean="0"/>
              <a:t> -	Distribution Channel. How will you be selling your product? Will you sell it direct to the consumer via the Internet, sell  it to 	wholesales, sell it to businesses, or sell it to retail stores. If can 	develop a unique distribution channel this can surely be an 	advantage. </a:t>
            </a:r>
            <a:endParaRPr lang="ms-MY" dirty="0" smtClean="0"/>
          </a:p>
          <a:p>
            <a:endParaRPr lang="ms-MY" dirty="0"/>
          </a:p>
        </p:txBody>
      </p:sp>
      <p:sp>
        <p:nvSpPr>
          <p:cNvPr id="5" name="Title 1"/>
          <p:cNvSpPr>
            <a:spLocks noGrp="1"/>
          </p:cNvSpPr>
          <p:nvPr>
            <p:ph type="title"/>
          </p:nvPr>
        </p:nvSpPr>
        <p:spPr>
          <a:xfrm>
            <a:off x="-533400" y="762000"/>
            <a:ext cx="9829800" cy="1143000"/>
          </a:xfrm>
        </p:spPr>
        <p:txBody>
          <a:bodyPr>
            <a:noAutofit/>
          </a:bodyPr>
          <a:lstStyle/>
          <a:p>
            <a:pPr marL="2801938" indent="-2517775"/>
            <a:r>
              <a:rPr lang="en-US" sz="3600" b="1" dirty="0" smtClean="0">
                <a:solidFill>
                  <a:schemeClr val="accent5">
                    <a:lumMod val="75000"/>
                  </a:schemeClr>
                </a:solidFill>
              </a:rPr>
              <a:t>4.2 Analysis of Business Opportunity</a:t>
            </a:r>
            <a:endParaRPr lang="en-US" sz="36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0"/>
            <a:ext cx="7391400" cy="4525963"/>
          </a:xfrm>
        </p:spPr>
        <p:txBody>
          <a:bodyPr>
            <a:normAutofit fontScale="70000" lnSpcReduction="20000"/>
          </a:bodyPr>
          <a:lstStyle/>
          <a:p>
            <a:pPr>
              <a:buNone/>
            </a:pPr>
            <a:r>
              <a:rPr lang="ms-MY" dirty="0" smtClean="0"/>
              <a:t>Now let’s look at </a:t>
            </a:r>
            <a:r>
              <a:rPr lang="ms-MY" dirty="0" smtClean="0">
                <a:solidFill>
                  <a:srgbClr val="00B0F0"/>
                </a:solidFill>
              </a:rPr>
              <a:t>M. M </a:t>
            </a:r>
            <a:r>
              <a:rPr lang="ms-MY" dirty="0" smtClean="0"/>
              <a:t>stands for </a:t>
            </a:r>
            <a:r>
              <a:rPr lang="ms-MY" sz="4000" dirty="0" smtClean="0">
                <a:solidFill>
                  <a:srgbClr val="00B0F0"/>
                </a:solidFill>
              </a:rPr>
              <a:t>Market.</a:t>
            </a:r>
            <a:endParaRPr lang="ms-MY" dirty="0" smtClean="0">
              <a:solidFill>
                <a:srgbClr val="00B0F0"/>
              </a:solidFill>
            </a:endParaRPr>
          </a:p>
          <a:p>
            <a:pPr>
              <a:buNone/>
            </a:pPr>
            <a:endParaRPr lang="ms-MY" sz="1000" dirty="0" smtClean="0"/>
          </a:p>
          <a:p>
            <a:pPr marL="914400" indent="-914400">
              <a:buNone/>
            </a:pPr>
            <a:r>
              <a:rPr lang="en-MY" dirty="0" smtClean="0"/>
              <a:t>      </a:t>
            </a:r>
            <a:r>
              <a:rPr lang="en-MY" dirty="0" smtClean="0">
                <a:solidFill>
                  <a:srgbClr val="00B0F0"/>
                </a:solidFill>
              </a:rPr>
              <a:t>M </a:t>
            </a:r>
            <a:r>
              <a:rPr lang="en-MY" dirty="0" smtClean="0"/>
              <a:t>-	The Need. Is there a big need for this product or service. Try to avoid ideas that sound cool but there is  no real need for. Make sure your product or service fills and need or solves a problem. </a:t>
            </a:r>
          </a:p>
          <a:p>
            <a:endParaRPr lang="ms-MY" sz="1100" dirty="0" smtClean="0"/>
          </a:p>
          <a:p>
            <a:r>
              <a:rPr lang="en-MY" dirty="0" smtClean="0">
                <a:solidFill>
                  <a:srgbClr val="00B0F0"/>
                </a:solidFill>
              </a:rPr>
              <a:t>M</a:t>
            </a:r>
            <a:r>
              <a:rPr lang="en-MY" dirty="0" smtClean="0"/>
              <a:t> -	Target market (who are you selling to? businesses? 	consumers? what  demographics?)</a:t>
            </a:r>
          </a:p>
          <a:p>
            <a:endParaRPr lang="ms-MY" sz="1100" dirty="0" smtClean="0"/>
          </a:p>
          <a:p>
            <a:r>
              <a:rPr lang="en-MY" dirty="0" smtClean="0">
                <a:solidFill>
                  <a:srgbClr val="00B0F0"/>
                </a:solidFill>
              </a:rPr>
              <a:t>M</a:t>
            </a:r>
            <a:r>
              <a:rPr lang="en-MY" dirty="0" smtClean="0"/>
              <a:t> -	Analyze target market (who are you selling to? 	businesses? consumers? what demographics?)</a:t>
            </a:r>
          </a:p>
          <a:p>
            <a:endParaRPr lang="ms-MY" sz="1100" dirty="0" smtClean="0"/>
          </a:p>
          <a:p>
            <a:r>
              <a:rPr lang="en-MY" dirty="0" smtClean="0">
                <a:solidFill>
                  <a:srgbClr val="00B0F0"/>
                </a:solidFill>
              </a:rPr>
              <a:t>M</a:t>
            </a:r>
            <a:r>
              <a:rPr lang="en-MY" dirty="0" smtClean="0"/>
              <a:t> -	Pricing (what you they charge, what will be the price, 	will there be a high enough </a:t>
            </a:r>
            <a:r>
              <a:rPr lang="en-MY" dirty="0" err="1" smtClean="0"/>
              <a:t>markup</a:t>
            </a:r>
            <a:r>
              <a:rPr lang="en-MY" dirty="0" smtClean="0"/>
              <a:t>).</a:t>
            </a:r>
          </a:p>
          <a:p>
            <a:endParaRPr lang="ms-MY" sz="1100" dirty="0" smtClean="0"/>
          </a:p>
          <a:p>
            <a:r>
              <a:rPr lang="en-MY" dirty="0" smtClean="0">
                <a:solidFill>
                  <a:srgbClr val="00B0F0"/>
                </a:solidFill>
              </a:rPr>
              <a:t>M</a:t>
            </a:r>
            <a:r>
              <a:rPr lang="en-MY" dirty="0" smtClean="0"/>
              <a:t> -	Analyze market size</a:t>
            </a:r>
            <a:endParaRPr lang="ms-MY" dirty="0" smtClean="0"/>
          </a:p>
          <a:p>
            <a:endParaRPr lang="ms-MY" dirty="0"/>
          </a:p>
        </p:txBody>
      </p:sp>
      <p:sp>
        <p:nvSpPr>
          <p:cNvPr id="5" name="Title 1"/>
          <p:cNvSpPr>
            <a:spLocks noGrp="1"/>
          </p:cNvSpPr>
          <p:nvPr>
            <p:ph type="title"/>
          </p:nvPr>
        </p:nvSpPr>
        <p:spPr>
          <a:xfrm>
            <a:off x="-685800" y="838200"/>
            <a:ext cx="9829800" cy="1143000"/>
          </a:xfrm>
        </p:spPr>
        <p:txBody>
          <a:bodyPr>
            <a:noAutofit/>
          </a:bodyPr>
          <a:lstStyle/>
          <a:p>
            <a:pPr marL="2801938" indent="-2517775"/>
            <a:r>
              <a:rPr lang="en-US" sz="3600" b="1" dirty="0" smtClean="0">
                <a:solidFill>
                  <a:schemeClr val="accent5">
                    <a:lumMod val="75000"/>
                  </a:schemeClr>
                </a:solidFill>
              </a:rPr>
              <a:t>4.2 Analysis of Business Opportunity</a:t>
            </a:r>
            <a:endParaRPr lang="en-US" sz="36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752600"/>
            <a:ext cx="7391400" cy="4800600"/>
          </a:xfrm>
        </p:spPr>
        <p:txBody>
          <a:bodyPr>
            <a:normAutofit fontScale="70000" lnSpcReduction="20000"/>
          </a:bodyPr>
          <a:lstStyle/>
          <a:p>
            <a:pPr>
              <a:buNone/>
            </a:pPr>
            <a:r>
              <a:rPr lang="ms-MY" dirty="0" smtClean="0"/>
              <a:t>Finally let’s look at </a:t>
            </a:r>
            <a:r>
              <a:rPr lang="ms-MY" dirty="0" smtClean="0">
                <a:solidFill>
                  <a:srgbClr val="7030A0"/>
                </a:solidFill>
              </a:rPr>
              <a:t>P. P </a:t>
            </a:r>
            <a:r>
              <a:rPr lang="ms-MY" dirty="0" smtClean="0"/>
              <a:t>stands for </a:t>
            </a:r>
            <a:r>
              <a:rPr lang="ms-MY" dirty="0" smtClean="0">
                <a:solidFill>
                  <a:srgbClr val="7030A0"/>
                </a:solidFill>
              </a:rPr>
              <a:t>potential. </a:t>
            </a:r>
          </a:p>
          <a:p>
            <a:pPr>
              <a:buNone/>
            </a:pPr>
            <a:endParaRPr lang="ms-MY" sz="1100" dirty="0" smtClean="0"/>
          </a:p>
          <a:p>
            <a:r>
              <a:rPr lang="en-MY" dirty="0" smtClean="0">
                <a:solidFill>
                  <a:srgbClr val="7030A0"/>
                </a:solidFill>
              </a:rPr>
              <a:t>P</a:t>
            </a:r>
            <a:r>
              <a:rPr lang="en-MY" dirty="0" smtClean="0"/>
              <a:t> -	Risk vs. Reward. How risky is the opportunity? If it is 	very risky, it there a chance for the business to do very 	well. Will there be a high reward for the founders and 	investors if the company succeeds?</a:t>
            </a:r>
          </a:p>
          <a:p>
            <a:endParaRPr lang="ms-MY" sz="1100" dirty="0" smtClean="0"/>
          </a:p>
          <a:p>
            <a:r>
              <a:rPr lang="en-MY" dirty="0" smtClean="0">
                <a:solidFill>
                  <a:srgbClr val="7030A0"/>
                </a:solidFill>
              </a:rPr>
              <a:t>P</a:t>
            </a:r>
            <a:r>
              <a:rPr lang="en-MY" dirty="0" smtClean="0"/>
              <a:t> -	The Team. Is the team right for the business. Do you 	have knowledge in this area.</a:t>
            </a:r>
          </a:p>
          <a:p>
            <a:endParaRPr lang="ms-MY" sz="1100" dirty="0" smtClean="0"/>
          </a:p>
          <a:p>
            <a:r>
              <a:rPr lang="en-MY" dirty="0" smtClean="0">
                <a:solidFill>
                  <a:srgbClr val="7030A0"/>
                </a:solidFill>
              </a:rPr>
              <a:t>P</a:t>
            </a:r>
            <a:r>
              <a:rPr lang="en-MY" dirty="0" smtClean="0"/>
              <a:t> -	Timing. Is the market ready for your product. You may 	have a great idea for flying cars, but if consumers are 	not ready for your product you may not be able to turn 	your idea into a successful business.</a:t>
            </a:r>
          </a:p>
          <a:p>
            <a:endParaRPr lang="ms-MY" sz="1100" dirty="0" smtClean="0"/>
          </a:p>
          <a:p>
            <a:r>
              <a:rPr lang="en-MY" dirty="0" smtClean="0">
                <a:solidFill>
                  <a:srgbClr val="7030A0"/>
                </a:solidFill>
              </a:rPr>
              <a:t>P </a:t>
            </a:r>
            <a:r>
              <a:rPr lang="en-MY" dirty="0" smtClean="0"/>
              <a:t>-	Goal Fit. Does the business concept fit the goals of the 	team to create a high potential or lifestyle business?</a:t>
            </a:r>
            <a:endParaRPr lang="ms-MY" dirty="0"/>
          </a:p>
        </p:txBody>
      </p:sp>
      <p:sp>
        <p:nvSpPr>
          <p:cNvPr id="5" name="Title 1"/>
          <p:cNvSpPr>
            <a:spLocks noGrp="1"/>
          </p:cNvSpPr>
          <p:nvPr>
            <p:ph type="title"/>
          </p:nvPr>
        </p:nvSpPr>
        <p:spPr>
          <a:xfrm>
            <a:off x="-533400" y="762000"/>
            <a:ext cx="9829800" cy="1143000"/>
          </a:xfrm>
        </p:spPr>
        <p:txBody>
          <a:bodyPr>
            <a:noAutofit/>
          </a:bodyPr>
          <a:lstStyle/>
          <a:p>
            <a:pPr marL="2801938" indent="-2517775"/>
            <a:r>
              <a:rPr lang="en-US" sz="3600" b="1" dirty="0" smtClean="0">
                <a:solidFill>
                  <a:schemeClr val="accent5">
                    <a:lumMod val="75000"/>
                  </a:schemeClr>
                </a:solidFill>
              </a:rPr>
              <a:t>4.2 Analysis of Business Opportunity</a:t>
            </a:r>
            <a:endParaRPr lang="en-US" sz="36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257800"/>
          </a:xfrm>
        </p:spPr>
        <p:txBody>
          <a:bodyPr>
            <a:normAutofit fontScale="92500" lnSpcReduction="10000"/>
          </a:bodyPr>
          <a:lstStyle/>
          <a:p>
            <a:pPr>
              <a:buNone/>
            </a:pPr>
            <a:r>
              <a:rPr lang="ms-MY" b="1" dirty="0" smtClean="0"/>
              <a:t>Business analysis techniques</a:t>
            </a:r>
          </a:p>
          <a:p>
            <a:pPr>
              <a:buNone/>
            </a:pPr>
            <a:endParaRPr lang="ms-MY" sz="900" b="1" dirty="0" smtClean="0"/>
          </a:p>
          <a:p>
            <a:r>
              <a:rPr lang="ms-MY" sz="2600" dirty="0" smtClean="0"/>
              <a:t>There are a number of generic business techniques that a Business Analyst will use when facilitating business change.</a:t>
            </a:r>
          </a:p>
          <a:p>
            <a:endParaRPr lang="ms-MY" sz="900" dirty="0" smtClean="0"/>
          </a:p>
          <a:p>
            <a:r>
              <a:rPr lang="ms-MY" sz="2600" dirty="0" smtClean="0"/>
              <a:t>Some of these techniques include:</a:t>
            </a:r>
          </a:p>
          <a:p>
            <a:endParaRPr lang="ms-MY" sz="900" dirty="0" smtClean="0"/>
          </a:p>
          <a:p>
            <a:pPr lvl="1"/>
            <a:r>
              <a:rPr lang="ms-MY" sz="2600" b="1" dirty="0" smtClean="0">
                <a:solidFill>
                  <a:srgbClr val="0070C0"/>
                </a:solidFill>
              </a:rPr>
              <a:t>PESTLE</a:t>
            </a:r>
          </a:p>
          <a:p>
            <a:pPr lvl="1"/>
            <a:r>
              <a:rPr lang="ms-MY" sz="2600" b="1" dirty="0" smtClean="0">
                <a:solidFill>
                  <a:srgbClr val="0070C0"/>
                </a:solidFill>
              </a:rPr>
              <a:t>HEPTALYSIS</a:t>
            </a:r>
            <a:endParaRPr lang="ms-MY" sz="2600" dirty="0" smtClean="0">
              <a:solidFill>
                <a:srgbClr val="0070C0"/>
              </a:solidFill>
            </a:endParaRPr>
          </a:p>
          <a:p>
            <a:pPr lvl="1"/>
            <a:r>
              <a:rPr lang="ms-MY" sz="2600" b="1" dirty="0" smtClean="0">
                <a:solidFill>
                  <a:srgbClr val="0070C0"/>
                </a:solidFill>
              </a:rPr>
              <a:t>MOST</a:t>
            </a:r>
          </a:p>
          <a:p>
            <a:pPr lvl="1"/>
            <a:r>
              <a:rPr lang="ms-MY" sz="2600" b="1" dirty="0" smtClean="0">
                <a:solidFill>
                  <a:srgbClr val="0070C0"/>
                </a:solidFill>
              </a:rPr>
              <a:t>SWOT</a:t>
            </a:r>
            <a:endParaRPr lang="ms-MY" sz="2600" dirty="0" smtClean="0">
              <a:solidFill>
                <a:srgbClr val="0070C0"/>
              </a:solidFill>
            </a:endParaRPr>
          </a:p>
          <a:p>
            <a:pPr lvl="1"/>
            <a:r>
              <a:rPr lang="ms-MY" sz="2600" b="1" dirty="0" smtClean="0">
                <a:solidFill>
                  <a:srgbClr val="0070C0"/>
                </a:solidFill>
              </a:rPr>
              <a:t>CATWOE</a:t>
            </a:r>
          </a:p>
          <a:p>
            <a:pPr lvl="1"/>
            <a:r>
              <a:rPr lang="ms-MY" sz="2400" b="1" dirty="0" smtClean="0">
                <a:solidFill>
                  <a:srgbClr val="0070C0"/>
                </a:solidFill>
              </a:rPr>
              <a:t>MoSCoW</a:t>
            </a:r>
          </a:p>
          <a:p>
            <a:pPr lvl="1"/>
            <a:r>
              <a:rPr lang="ms-MY" sz="2600" b="1" dirty="0" smtClean="0">
                <a:solidFill>
                  <a:srgbClr val="0070C0"/>
                </a:solidFill>
              </a:rPr>
              <a:t>VPEC-T</a:t>
            </a:r>
            <a:endParaRPr lang="ms-MY" sz="2600" dirty="0" smtClean="0">
              <a:solidFill>
                <a:srgbClr val="0070C0"/>
              </a:solidFill>
            </a:endParaRPr>
          </a:p>
          <a:p>
            <a:pPr lvl="1"/>
            <a:endParaRPr lang="ms-MY" dirty="0" smtClean="0"/>
          </a:p>
          <a:p>
            <a:pPr lvl="1"/>
            <a:endParaRPr lang="ms-MY" dirty="0" smtClean="0"/>
          </a:p>
          <a:p>
            <a:pPr lvl="1"/>
            <a:endParaRPr lang="ms-MY" dirty="0" smtClean="0"/>
          </a:p>
          <a:p>
            <a:pPr>
              <a:buNone/>
            </a:pPr>
            <a:endParaRPr lang="ms-MY" dirty="0"/>
          </a:p>
        </p:txBody>
      </p:sp>
      <p:sp>
        <p:nvSpPr>
          <p:cNvPr id="5" name="Title 1"/>
          <p:cNvSpPr>
            <a:spLocks noGrp="1"/>
          </p:cNvSpPr>
          <p:nvPr>
            <p:ph type="title"/>
          </p:nvPr>
        </p:nvSpPr>
        <p:spPr>
          <a:xfrm>
            <a:off x="-533400" y="762000"/>
            <a:ext cx="9829800" cy="1143000"/>
          </a:xfrm>
        </p:spPr>
        <p:txBody>
          <a:bodyPr>
            <a:noAutofit/>
          </a:bodyPr>
          <a:lstStyle/>
          <a:p>
            <a:pPr marL="2801938" indent="-2517775"/>
            <a:r>
              <a:rPr lang="en-US" sz="3600" b="1" dirty="0" smtClean="0">
                <a:solidFill>
                  <a:schemeClr val="accent5">
                    <a:lumMod val="75000"/>
                  </a:schemeClr>
                </a:solidFill>
              </a:rPr>
              <a:t>4.2 Analysis of </a:t>
            </a:r>
            <a:r>
              <a:rPr lang="en-US" sz="3600" b="1" dirty="0" smtClean="0">
                <a:solidFill>
                  <a:srgbClr val="64616D"/>
                </a:solidFill>
              </a:rPr>
              <a:t>Business</a:t>
            </a:r>
            <a:r>
              <a:rPr lang="en-US" sz="3600" b="1" dirty="0" smtClean="0">
                <a:solidFill>
                  <a:schemeClr val="accent5">
                    <a:lumMod val="75000"/>
                  </a:schemeClr>
                </a:solidFill>
              </a:rPr>
              <a:t> Opportunity</a:t>
            </a:r>
            <a:endParaRPr lang="en-US" sz="36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752600"/>
            <a:ext cx="7391400" cy="5715000"/>
          </a:xfrm>
        </p:spPr>
        <p:txBody>
          <a:bodyPr>
            <a:normAutofit fontScale="70000" lnSpcReduction="20000"/>
          </a:bodyPr>
          <a:lstStyle/>
          <a:p>
            <a:pPr>
              <a:buNone/>
            </a:pPr>
            <a:r>
              <a:rPr lang="en-MY" b="1" dirty="0" smtClean="0">
                <a:solidFill>
                  <a:srgbClr val="0070C0"/>
                </a:solidFill>
              </a:rPr>
              <a:t>PESTLE</a:t>
            </a:r>
            <a:endParaRPr lang="en-US" dirty="0" smtClean="0">
              <a:solidFill>
                <a:srgbClr val="0070C0"/>
              </a:solidFill>
            </a:endParaRPr>
          </a:p>
          <a:p>
            <a:r>
              <a:rPr lang="en-MY" dirty="0" smtClean="0"/>
              <a:t>This is used to perform an external environmental analysis by examining the many different external factors affecting an organization. The six attributes of </a:t>
            </a:r>
            <a:r>
              <a:rPr lang="en-MY" b="1" i="1" dirty="0" smtClean="0">
                <a:solidFill>
                  <a:srgbClr val="0070C0"/>
                </a:solidFill>
              </a:rPr>
              <a:t>PESTLE</a:t>
            </a:r>
            <a:r>
              <a:rPr lang="en-MY" b="1" i="1" dirty="0" smtClean="0"/>
              <a:t>:</a:t>
            </a:r>
          </a:p>
          <a:p>
            <a:endParaRPr lang="en-US" sz="1000" b="1" i="1" dirty="0" smtClean="0"/>
          </a:p>
          <a:p>
            <a:pPr lvl="1"/>
            <a:r>
              <a:rPr lang="en-MY" dirty="0" smtClean="0"/>
              <a:t>Political (Current and potential influences from political pressures)</a:t>
            </a:r>
          </a:p>
          <a:p>
            <a:pPr lvl="1"/>
            <a:endParaRPr lang="en-MY" sz="1000" dirty="0" smtClean="0"/>
          </a:p>
          <a:p>
            <a:pPr lvl="1"/>
            <a:r>
              <a:rPr lang="en-MY" dirty="0" smtClean="0"/>
              <a:t>Economic (The local, national and world economy impact)</a:t>
            </a:r>
          </a:p>
          <a:p>
            <a:pPr lvl="1"/>
            <a:endParaRPr lang="en-MY" sz="1000" dirty="0" smtClean="0"/>
          </a:p>
          <a:p>
            <a:pPr lvl="1"/>
            <a:r>
              <a:rPr lang="en-MY" dirty="0" smtClean="0"/>
              <a:t>Sociological (The ways in which a society can affect an organization)</a:t>
            </a:r>
          </a:p>
          <a:p>
            <a:pPr lvl="1"/>
            <a:endParaRPr lang="en-MY" sz="1100" dirty="0" smtClean="0"/>
          </a:p>
          <a:p>
            <a:pPr lvl="1"/>
            <a:r>
              <a:rPr lang="en-MY" dirty="0" smtClean="0"/>
              <a:t>Technological (The effect of new and emerging technology)</a:t>
            </a:r>
          </a:p>
          <a:p>
            <a:pPr lvl="1"/>
            <a:endParaRPr lang="en-MY" sz="1100" dirty="0" smtClean="0"/>
          </a:p>
          <a:p>
            <a:pPr lvl="1"/>
            <a:r>
              <a:rPr lang="en-MY" dirty="0" smtClean="0"/>
              <a:t>Legal (The effect of national and world legislation)</a:t>
            </a:r>
          </a:p>
          <a:p>
            <a:pPr lvl="1"/>
            <a:endParaRPr lang="en-MY" sz="1100" dirty="0" smtClean="0"/>
          </a:p>
          <a:p>
            <a:pPr lvl="1"/>
            <a:r>
              <a:rPr lang="en-MY" dirty="0" smtClean="0"/>
              <a:t>Environmental (The local, national and world environmental issues)</a:t>
            </a:r>
            <a:endParaRPr lang="en-US" dirty="0" smtClean="0"/>
          </a:p>
          <a:p>
            <a:endParaRPr lang="en-US" dirty="0"/>
          </a:p>
        </p:txBody>
      </p:sp>
      <p:sp>
        <p:nvSpPr>
          <p:cNvPr id="6" name="Title 1"/>
          <p:cNvSpPr>
            <a:spLocks noGrp="1"/>
          </p:cNvSpPr>
          <p:nvPr>
            <p:ph type="title"/>
          </p:nvPr>
        </p:nvSpPr>
        <p:spPr>
          <a:xfrm>
            <a:off x="-533400" y="762000"/>
            <a:ext cx="9829800" cy="1143000"/>
          </a:xfrm>
        </p:spPr>
        <p:txBody>
          <a:bodyPr>
            <a:noAutofit/>
          </a:bodyPr>
          <a:lstStyle/>
          <a:p>
            <a:pPr marL="2801938" indent="-2517775"/>
            <a:r>
              <a:rPr lang="en-US" sz="3600" b="1" dirty="0" smtClean="0">
                <a:solidFill>
                  <a:schemeClr val="accent5">
                    <a:lumMod val="75000"/>
                  </a:schemeClr>
                </a:solidFill>
              </a:rPr>
              <a:t>4.2 Analysis of Business Opportunity</a:t>
            </a:r>
            <a:endParaRPr lang="en-US" sz="36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fontScale="85000" lnSpcReduction="20000"/>
          </a:bodyPr>
          <a:lstStyle/>
          <a:p>
            <a:pPr>
              <a:buNone/>
            </a:pPr>
            <a:r>
              <a:rPr lang="en-MY" b="1" dirty="0" smtClean="0">
                <a:solidFill>
                  <a:srgbClr val="0070C0"/>
                </a:solidFill>
              </a:rPr>
              <a:t>HEPTALYSIS</a:t>
            </a:r>
            <a:endParaRPr lang="en-US" dirty="0" smtClean="0">
              <a:solidFill>
                <a:srgbClr val="0070C0"/>
              </a:solidFill>
            </a:endParaRPr>
          </a:p>
          <a:p>
            <a:r>
              <a:rPr lang="en-MY" dirty="0" smtClean="0"/>
              <a:t>This is used to perform an in-depth analysis of early stage businesses/ventures on seven important categories:</a:t>
            </a:r>
          </a:p>
          <a:p>
            <a:endParaRPr lang="en-US" sz="900" dirty="0" smtClean="0"/>
          </a:p>
          <a:p>
            <a:pPr lvl="1"/>
            <a:r>
              <a:rPr lang="en-MY" dirty="0" smtClean="0"/>
              <a:t>Market Opportunity</a:t>
            </a:r>
            <a:endParaRPr lang="en-US" dirty="0" smtClean="0"/>
          </a:p>
          <a:p>
            <a:pPr lvl="1"/>
            <a:r>
              <a:rPr lang="en-MY" dirty="0" smtClean="0"/>
              <a:t>Product/Solution</a:t>
            </a:r>
            <a:endParaRPr lang="en-US" dirty="0" smtClean="0"/>
          </a:p>
          <a:p>
            <a:pPr lvl="1"/>
            <a:r>
              <a:rPr lang="en-MY" dirty="0" smtClean="0"/>
              <a:t>Execution Plan</a:t>
            </a:r>
            <a:endParaRPr lang="en-US" dirty="0" smtClean="0"/>
          </a:p>
          <a:p>
            <a:pPr lvl="1"/>
            <a:r>
              <a:rPr lang="en-MY" dirty="0" smtClean="0"/>
              <a:t>Financial Engine</a:t>
            </a:r>
            <a:endParaRPr lang="en-US" dirty="0" smtClean="0"/>
          </a:p>
          <a:p>
            <a:pPr lvl="1"/>
            <a:r>
              <a:rPr lang="en-MY" dirty="0" smtClean="0"/>
              <a:t>Human Capital</a:t>
            </a:r>
            <a:endParaRPr lang="en-US" dirty="0" smtClean="0"/>
          </a:p>
          <a:p>
            <a:pPr lvl="1"/>
            <a:r>
              <a:rPr lang="en-MY" dirty="0" smtClean="0"/>
              <a:t>Potential Return</a:t>
            </a:r>
            <a:endParaRPr lang="en-US" dirty="0" smtClean="0"/>
          </a:p>
          <a:p>
            <a:pPr lvl="1"/>
            <a:r>
              <a:rPr lang="en-MY" dirty="0" smtClean="0"/>
              <a:t>Margin of Safety</a:t>
            </a:r>
            <a:endParaRPr lang="en-US" dirty="0" smtClean="0"/>
          </a:p>
          <a:p>
            <a:endParaRPr lang="en-US" dirty="0"/>
          </a:p>
        </p:txBody>
      </p:sp>
      <p:sp>
        <p:nvSpPr>
          <p:cNvPr id="5" name="Title 1"/>
          <p:cNvSpPr>
            <a:spLocks noGrp="1"/>
          </p:cNvSpPr>
          <p:nvPr>
            <p:ph type="title"/>
          </p:nvPr>
        </p:nvSpPr>
        <p:spPr>
          <a:xfrm>
            <a:off x="-533400" y="762000"/>
            <a:ext cx="9829800" cy="1143000"/>
          </a:xfrm>
        </p:spPr>
        <p:txBody>
          <a:bodyPr>
            <a:noAutofit/>
          </a:bodyPr>
          <a:lstStyle/>
          <a:p>
            <a:pPr marL="2801938" indent="-2517775"/>
            <a:r>
              <a:rPr lang="en-US" sz="3600" b="1" dirty="0" smtClean="0">
                <a:solidFill>
                  <a:schemeClr val="accent5">
                    <a:lumMod val="75000"/>
                  </a:schemeClr>
                </a:solidFill>
              </a:rPr>
              <a:t>4.2 Analysis of Business Opportunity</a:t>
            </a:r>
            <a:endParaRPr lang="en-US" sz="36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295400"/>
            <a:ext cx="8001000" cy="914400"/>
          </a:xfrm>
        </p:spPr>
        <p:txBody>
          <a:bodyPr>
            <a:noAutofit/>
          </a:bodyPr>
          <a:lstStyle/>
          <a:p>
            <a:pPr indent="747713">
              <a:tabLst>
                <a:tab pos="1258888" algn="l"/>
              </a:tabLst>
            </a:pPr>
            <a:r>
              <a:rPr lang="en-US" sz="3600" b="1" dirty="0" smtClean="0">
                <a:solidFill>
                  <a:schemeClr val="accent5">
                    <a:lumMod val="75000"/>
                  </a:schemeClr>
                </a:solidFill>
              </a:rPr>
              <a:t>Topic to be covered today</a:t>
            </a:r>
            <a:endParaRPr lang="en-US" sz="3600" b="1" dirty="0">
              <a:solidFill>
                <a:schemeClr val="accent5">
                  <a:lumMod val="75000"/>
                </a:schemeClr>
              </a:solidFill>
            </a:endParaRPr>
          </a:p>
        </p:txBody>
      </p:sp>
      <p:sp>
        <p:nvSpPr>
          <p:cNvPr id="5" name="Content Placeholder 4"/>
          <p:cNvSpPr>
            <a:spLocks noGrp="1"/>
          </p:cNvSpPr>
          <p:nvPr>
            <p:ph idx="1"/>
          </p:nvPr>
        </p:nvSpPr>
        <p:spPr>
          <a:xfrm>
            <a:off x="152400" y="2514601"/>
            <a:ext cx="7772400" cy="3657599"/>
          </a:xfrm>
        </p:spPr>
        <p:txBody>
          <a:bodyPr>
            <a:normAutofit fontScale="92500" lnSpcReduction="10000"/>
          </a:bodyPr>
          <a:lstStyle/>
          <a:p>
            <a:pPr>
              <a:buNone/>
            </a:pPr>
            <a:r>
              <a:rPr lang="en-US" dirty="0" smtClean="0"/>
              <a:t>4.1	</a:t>
            </a:r>
            <a:r>
              <a:rPr lang="en-US" dirty="0" smtClean="0"/>
              <a:t>Process </a:t>
            </a:r>
            <a:r>
              <a:rPr lang="en-US" dirty="0" smtClean="0"/>
              <a:t>of Identifying and Choosing 	Business Opportunity</a:t>
            </a:r>
          </a:p>
          <a:p>
            <a:pPr>
              <a:buNone/>
            </a:pPr>
            <a:endParaRPr lang="en-US" sz="1400" dirty="0" smtClean="0"/>
          </a:p>
          <a:p>
            <a:pPr>
              <a:buNone/>
            </a:pPr>
            <a:r>
              <a:rPr lang="en-US" dirty="0" smtClean="0"/>
              <a:t>4.2	Analysis of Business Opportunity</a:t>
            </a:r>
          </a:p>
          <a:p>
            <a:pPr>
              <a:buNone/>
            </a:pPr>
            <a:endParaRPr lang="en-US" sz="1400" dirty="0" smtClean="0"/>
          </a:p>
          <a:p>
            <a:pPr>
              <a:buNone/>
            </a:pPr>
            <a:r>
              <a:rPr lang="en-US" dirty="0" smtClean="0"/>
              <a:t>4.3	Analyzing </a:t>
            </a:r>
            <a:r>
              <a:rPr lang="en-US" dirty="0" smtClean="0"/>
              <a:t>Environment, </a:t>
            </a:r>
            <a:r>
              <a:rPr lang="en-US" dirty="0"/>
              <a:t>S</a:t>
            </a:r>
            <a:r>
              <a:rPr lang="en-US" dirty="0" smtClean="0"/>
              <a:t>elf </a:t>
            </a:r>
            <a:r>
              <a:rPr lang="en-US" dirty="0" smtClean="0"/>
              <a:t>Assessment </a:t>
            </a:r>
            <a:r>
              <a:rPr lang="en-US" dirty="0" smtClean="0"/>
              <a:t>	And Community Value</a:t>
            </a:r>
          </a:p>
          <a:p>
            <a:pPr>
              <a:buNone/>
            </a:pPr>
            <a:endParaRPr lang="en-US" sz="1300" dirty="0" smtClean="0"/>
          </a:p>
          <a:p>
            <a:pPr>
              <a:buNone/>
            </a:pPr>
            <a:r>
              <a:rPr lang="en-US" dirty="0" smtClean="0"/>
              <a:t>4.4	Selection of Business Opportunity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52600"/>
            <a:ext cx="8229600" cy="4525963"/>
          </a:xfrm>
        </p:spPr>
        <p:txBody>
          <a:bodyPr>
            <a:normAutofit fontScale="85000" lnSpcReduction="10000"/>
          </a:bodyPr>
          <a:lstStyle/>
          <a:p>
            <a:pPr>
              <a:buNone/>
            </a:pPr>
            <a:r>
              <a:rPr lang="en-MY" b="1" dirty="0" smtClean="0">
                <a:solidFill>
                  <a:srgbClr val="0070C0"/>
                </a:solidFill>
              </a:rPr>
              <a:t>MOST</a:t>
            </a:r>
            <a:endParaRPr lang="en-US" dirty="0" smtClean="0">
              <a:solidFill>
                <a:srgbClr val="0070C0"/>
              </a:solidFill>
            </a:endParaRPr>
          </a:p>
          <a:p>
            <a:r>
              <a:rPr lang="en-MY" dirty="0" smtClean="0"/>
              <a:t>This is used to perform an internal environmental analysis by defining the attributes of MOST to ensure that the project you are working on is aligned to each of the 4 attributes. The four attributes of </a:t>
            </a:r>
            <a:r>
              <a:rPr lang="en-MY" dirty="0" smtClean="0">
                <a:solidFill>
                  <a:srgbClr val="0070C0"/>
                </a:solidFill>
              </a:rPr>
              <a:t>MOST</a:t>
            </a:r>
            <a:r>
              <a:rPr lang="en-MY" baseline="30000" dirty="0" smtClean="0">
                <a:solidFill>
                  <a:srgbClr val="0070C0"/>
                </a:solidFill>
              </a:rPr>
              <a:t>:</a:t>
            </a:r>
          </a:p>
          <a:p>
            <a:endParaRPr lang="en-US" sz="900" dirty="0" smtClean="0">
              <a:solidFill>
                <a:srgbClr val="0070C0"/>
              </a:solidFill>
            </a:endParaRPr>
          </a:p>
          <a:p>
            <a:pPr lvl="1"/>
            <a:r>
              <a:rPr lang="en-MY" dirty="0" smtClean="0"/>
              <a:t>Mission (where the business intends to go)</a:t>
            </a:r>
          </a:p>
          <a:p>
            <a:pPr lvl="1"/>
            <a:endParaRPr lang="en-US" sz="900" dirty="0" smtClean="0"/>
          </a:p>
          <a:p>
            <a:pPr lvl="1"/>
            <a:r>
              <a:rPr lang="en-MY" dirty="0" smtClean="0"/>
              <a:t>Objectives (the key goals which will help achieve the mission)</a:t>
            </a:r>
          </a:p>
          <a:p>
            <a:pPr lvl="1"/>
            <a:endParaRPr lang="en-US" sz="900" dirty="0" smtClean="0"/>
          </a:p>
          <a:p>
            <a:pPr lvl="1"/>
            <a:r>
              <a:rPr lang="en-MY" dirty="0" smtClean="0"/>
              <a:t>Strategies (options for moving forward)</a:t>
            </a:r>
          </a:p>
          <a:p>
            <a:pPr lvl="1"/>
            <a:endParaRPr lang="en-US" sz="900" dirty="0" smtClean="0"/>
          </a:p>
          <a:p>
            <a:pPr lvl="1"/>
            <a:r>
              <a:rPr lang="en-MY" dirty="0" smtClean="0"/>
              <a:t>Tactics (how strategies are put into action)</a:t>
            </a:r>
            <a:endParaRPr lang="en-US" dirty="0" smtClean="0"/>
          </a:p>
          <a:p>
            <a:endParaRPr lang="en-US" dirty="0"/>
          </a:p>
        </p:txBody>
      </p:sp>
      <p:sp>
        <p:nvSpPr>
          <p:cNvPr id="5" name="Title 1"/>
          <p:cNvSpPr>
            <a:spLocks noGrp="1"/>
          </p:cNvSpPr>
          <p:nvPr>
            <p:ph type="title"/>
          </p:nvPr>
        </p:nvSpPr>
        <p:spPr>
          <a:xfrm>
            <a:off x="-533400" y="762000"/>
            <a:ext cx="9829800" cy="1143000"/>
          </a:xfrm>
        </p:spPr>
        <p:txBody>
          <a:bodyPr>
            <a:noAutofit/>
          </a:bodyPr>
          <a:lstStyle/>
          <a:p>
            <a:pPr marL="2801938" indent="-2517775"/>
            <a:r>
              <a:rPr lang="en-US" sz="3600" b="1" dirty="0" smtClean="0">
                <a:solidFill>
                  <a:schemeClr val="accent5">
                    <a:lumMod val="75000"/>
                  </a:schemeClr>
                </a:solidFill>
              </a:rPr>
              <a:t>4.2 Analysis of Business Opportunity</a:t>
            </a:r>
            <a:endParaRPr lang="en-US" sz="36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752600"/>
            <a:ext cx="7467600" cy="5334000"/>
          </a:xfrm>
        </p:spPr>
        <p:txBody>
          <a:bodyPr>
            <a:normAutofit fontScale="70000" lnSpcReduction="20000"/>
          </a:bodyPr>
          <a:lstStyle/>
          <a:p>
            <a:pPr>
              <a:buNone/>
            </a:pPr>
            <a:r>
              <a:rPr lang="en-MY" sz="4000" b="1" dirty="0" smtClean="0">
                <a:solidFill>
                  <a:srgbClr val="0070C0"/>
                </a:solidFill>
              </a:rPr>
              <a:t>SWOT</a:t>
            </a:r>
          </a:p>
          <a:p>
            <a:pPr>
              <a:buNone/>
            </a:pPr>
            <a:endParaRPr lang="en-US" sz="1300" dirty="0" smtClean="0">
              <a:solidFill>
                <a:srgbClr val="0070C0"/>
              </a:solidFill>
            </a:endParaRPr>
          </a:p>
          <a:p>
            <a:r>
              <a:rPr lang="en-MY" dirty="0" smtClean="0"/>
              <a:t>This is used to help focus activities into areas of strength and where the greatest opportunities lie. This is used to identify the dangers that take the form of weaknesses and both internal and external threats. The four attributes of </a:t>
            </a:r>
            <a:r>
              <a:rPr lang="en-MY" b="1" dirty="0" smtClean="0">
                <a:solidFill>
                  <a:srgbClr val="0070C0"/>
                </a:solidFill>
              </a:rPr>
              <a:t>SWOT</a:t>
            </a:r>
            <a:r>
              <a:rPr lang="en-MY" b="1" dirty="0" smtClean="0"/>
              <a:t>:</a:t>
            </a:r>
          </a:p>
          <a:p>
            <a:endParaRPr lang="en-US" sz="1100" b="1" dirty="0" smtClean="0"/>
          </a:p>
          <a:p>
            <a:pPr lvl="1"/>
            <a:r>
              <a:rPr lang="en-MY" dirty="0" smtClean="0"/>
              <a:t>Strengths - What are the advantages? What is currently done well? (e.g. key area of best-performing activities of your company)</a:t>
            </a:r>
          </a:p>
          <a:p>
            <a:pPr lvl="1"/>
            <a:endParaRPr lang="en-US" sz="1100" dirty="0" smtClean="0"/>
          </a:p>
          <a:p>
            <a:pPr lvl="1"/>
            <a:r>
              <a:rPr lang="en-MY" dirty="0" smtClean="0"/>
              <a:t>Weaknesses - What could be improved? What is done badly? (e.g. key area where you are performing poorly)</a:t>
            </a:r>
          </a:p>
          <a:p>
            <a:pPr lvl="1"/>
            <a:endParaRPr lang="en-US" sz="1300" dirty="0" smtClean="0"/>
          </a:p>
          <a:p>
            <a:pPr lvl="1"/>
            <a:r>
              <a:rPr lang="en-MY" dirty="0" smtClean="0"/>
              <a:t>Opportunities - What good opportunities face the organization? (e.g. key area where your competitors are performing poorly)</a:t>
            </a:r>
          </a:p>
          <a:p>
            <a:pPr lvl="1"/>
            <a:endParaRPr lang="en-US" sz="1300" dirty="0" smtClean="0"/>
          </a:p>
          <a:p>
            <a:pPr lvl="1"/>
            <a:r>
              <a:rPr lang="en-MY" dirty="0" smtClean="0"/>
              <a:t>Threats - What obstacles does the organization face? (e.g. key area where your competitor will perform well)</a:t>
            </a:r>
            <a:endParaRPr lang="en-US" dirty="0" smtClean="0"/>
          </a:p>
          <a:p>
            <a:endParaRPr lang="en-US" dirty="0"/>
          </a:p>
        </p:txBody>
      </p:sp>
      <p:sp>
        <p:nvSpPr>
          <p:cNvPr id="5" name="Title 1"/>
          <p:cNvSpPr>
            <a:spLocks noGrp="1"/>
          </p:cNvSpPr>
          <p:nvPr>
            <p:ph type="title"/>
          </p:nvPr>
        </p:nvSpPr>
        <p:spPr>
          <a:xfrm>
            <a:off x="-1219200" y="838200"/>
            <a:ext cx="9829800" cy="1143000"/>
          </a:xfrm>
        </p:spPr>
        <p:txBody>
          <a:bodyPr>
            <a:noAutofit/>
          </a:bodyPr>
          <a:lstStyle/>
          <a:p>
            <a:pPr marL="2801938" indent="-2517775"/>
            <a:r>
              <a:rPr lang="en-US" sz="3600" b="1" dirty="0" smtClean="0">
                <a:solidFill>
                  <a:schemeClr val="accent5">
                    <a:lumMod val="75000"/>
                  </a:schemeClr>
                </a:solidFill>
              </a:rPr>
              <a:t>4.2 Analysis of Business Opportunity</a:t>
            </a:r>
            <a:endParaRPr lang="en-US" sz="36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6934200" cy="5638800"/>
          </a:xfrm>
        </p:spPr>
        <p:txBody>
          <a:bodyPr>
            <a:normAutofit fontScale="55000" lnSpcReduction="20000"/>
          </a:bodyPr>
          <a:lstStyle/>
          <a:p>
            <a:pPr>
              <a:buNone/>
            </a:pPr>
            <a:r>
              <a:rPr lang="en-MY" sz="3600" b="1" dirty="0" smtClean="0">
                <a:solidFill>
                  <a:srgbClr val="0070C0"/>
                </a:solidFill>
              </a:rPr>
              <a:t>CATWOE</a:t>
            </a:r>
          </a:p>
          <a:p>
            <a:pPr>
              <a:buNone/>
            </a:pPr>
            <a:endParaRPr lang="en-US" sz="1500" dirty="0" smtClean="0">
              <a:solidFill>
                <a:srgbClr val="0070C0"/>
              </a:solidFill>
            </a:endParaRPr>
          </a:p>
          <a:p>
            <a:r>
              <a:rPr lang="en-MY" b="1" dirty="0" smtClean="0"/>
              <a:t>This</a:t>
            </a:r>
            <a:r>
              <a:rPr lang="en-MY" dirty="0" smtClean="0"/>
              <a:t> is used to prompt thinking about what the business is trying to achieve. Business perspectives help the business analyst to consider the impact of any proposed solution on the people involved.</a:t>
            </a:r>
          </a:p>
          <a:p>
            <a:endParaRPr lang="en-US" sz="1500" dirty="0" smtClean="0"/>
          </a:p>
          <a:p>
            <a:pPr>
              <a:buNone/>
            </a:pPr>
            <a:r>
              <a:rPr lang="en-MY" dirty="0" smtClean="0"/>
              <a:t>	There are six elements of </a:t>
            </a:r>
            <a:r>
              <a:rPr lang="en-MY" b="1" dirty="0" smtClean="0"/>
              <a:t>CATWOE</a:t>
            </a:r>
            <a:r>
              <a:rPr lang="en-MY" b="1" baseline="30000" dirty="0" smtClean="0"/>
              <a:t>:</a:t>
            </a:r>
          </a:p>
          <a:p>
            <a:pPr>
              <a:buNone/>
            </a:pPr>
            <a:endParaRPr lang="en-US" sz="1500" b="1" dirty="0" smtClean="0"/>
          </a:p>
          <a:p>
            <a:pPr lvl="1"/>
            <a:r>
              <a:rPr lang="en-MY" dirty="0" smtClean="0"/>
              <a:t>Customers - Who are the beneficiaries of the highest level business process and how does the issue affect them?  </a:t>
            </a:r>
          </a:p>
          <a:p>
            <a:pPr lvl="1"/>
            <a:endParaRPr lang="en-US" sz="1500" dirty="0" smtClean="0"/>
          </a:p>
          <a:p>
            <a:pPr lvl="1"/>
            <a:r>
              <a:rPr lang="en-MY" dirty="0" smtClean="0"/>
              <a:t>Actors - Who is involved in the situation, who will be involved in implementing solutions and what will impact their success?</a:t>
            </a:r>
          </a:p>
          <a:p>
            <a:pPr lvl="1"/>
            <a:endParaRPr lang="en-US" sz="1500" dirty="0" smtClean="0"/>
          </a:p>
          <a:p>
            <a:pPr lvl="1"/>
            <a:r>
              <a:rPr lang="en-MY" dirty="0" smtClean="0"/>
              <a:t>Transformation Process - What processes or systems are affected by the issue?</a:t>
            </a:r>
          </a:p>
          <a:p>
            <a:pPr lvl="1"/>
            <a:endParaRPr lang="en-MY" sz="1500" dirty="0" smtClean="0"/>
          </a:p>
          <a:p>
            <a:pPr lvl="1"/>
            <a:r>
              <a:rPr lang="en-MY" dirty="0" smtClean="0"/>
              <a:t>World View - What is the big picture and what are the wider impacts of the issue?</a:t>
            </a:r>
          </a:p>
          <a:p>
            <a:pPr lvl="1"/>
            <a:endParaRPr lang="en-US" sz="1500" dirty="0" smtClean="0"/>
          </a:p>
          <a:p>
            <a:pPr lvl="1"/>
            <a:r>
              <a:rPr lang="en-MY" dirty="0" smtClean="0"/>
              <a:t>Owner - Who owns the process or situation being investigated and what role will they play in the solution?</a:t>
            </a:r>
          </a:p>
          <a:p>
            <a:pPr lvl="1"/>
            <a:endParaRPr lang="en-US" sz="1500" dirty="0" smtClean="0"/>
          </a:p>
          <a:p>
            <a:pPr lvl="1"/>
            <a:r>
              <a:rPr lang="en-MY" dirty="0" smtClean="0"/>
              <a:t>Environmental Constraints - What are the constraints and limitations that will impact the solution and its success? </a:t>
            </a:r>
            <a:endParaRPr lang="en-US" dirty="0" smtClean="0"/>
          </a:p>
          <a:p>
            <a:endParaRPr lang="en-US" dirty="0"/>
          </a:p>
        </p:txBody>
      </p:sp>
      <p:sp>
        <p:nvSpPr>
          <p:cNvPr id="5" name="Title 1"/>
          <p:cNvSpPr>
            <a:spLocks noGrp="1"/>
          </p:cNvSpPr>
          <p:nvPr>
            <p:ph type="title"/>
          </p:nvPr>
        </p:nvSpPr>
        <p:spPr>
          <a:xfrm>
            <a:off x="-533400" y="762000"/>
            <a:ext cx="9829800" cy="1143000"/>
          </a:xfrm>
        </p:spPr>
        <p:txBody>
          <a:bodyPr>
            <a:noAutofit/>
          </a:bodyPr>
          <a:lstStyle/>
          <a:p>
            <a:pPr marL="2801938" indent="-2517775"/>
            <a:r>
              <a:rPr lang="en-US" sz="3600" b="1" dirty="0" smtClean="0">
                <a:solidFill>
                  <a:schemeClr val="accent5">
                    <a:lumMod val="75000"/>
                  </a:schemeClr>
                </a:solidFill>
              </a:rPr>
              <a:t>4.2 Analysis of Business Opportunity</a:t>
            </a:r>
            <a:endParaRPr lang="en-US" sz="36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752600"/>
            <a:ext cx="7467600" cy="5105400"/>
          </a:xfrm>
        </p:spPr>
        <p:txBody>
          <a:bodyPr>
            <a:normAutofit fontScale="85000" lnSpcReduction="20000"/>
          </a:bodyPr>
          <a:lstStyle/>
          <a:p>
            <a:pPr indent="-117475">
              <a:buNone/>
            </a:pPr>
            <a:r>
              <a:rPr lang="en-MY" b="1" dirty="0" err="1" smtClean="0">
                <a:solidFill>
                  <a:srgbClr val="0070C0"/>
                </a:solidFill>
              </a:rPr>
              <a:t>MoSCoW</a:t>
            </a:r>
            <a:endParaRPr lang="en-MY" b="1" dirty="0" smtClean="0">
              <a:solidFill>
                <a:srgbClr val="0070C0"/>
              </a:solidFill>
            </a:endParaRPr>
          </a:p>
          <a:p>
            <a:pPr>
              <a:buNone/>
            </a:pPr>
            <a:endParaRPr lang="en-US" sz="900" b="1" dirty="0" smtClean="0"/>
          </a:p>
          <a:p>
            <a:r>
              <a:rPr lang="en-MY" dirty="0" smtClean="0"/>
              <a:t>This is used to prioritize requirements by allocating an appropriate priority, gauging it against the validity of the requirement itself and its priority against other requirements. </a:t>
            </a:r>
            <a:r>
              <a:rPr lang="en-MY" b="1" dirty="0" err="1" smtClean="0"/>
              <a:t>MoSCoW</a:t>
            </a:r>
            <a:r>
              <a:rPr lang="en-MY" dirty="0" smtClean="0"/>
              <a:t> comprises:</a:t>
            </a:r>
          </a:p>
          <a:p>
            <a:endParaRPr lang="en-US" sz="900" dirty="0" smtClean="0"/>
          </a:p>
          <a:p>
            <a:pPr lvl="1"/>
            <a:r>
              <a:rPr lang="en-MY" dirty="0" smtClean="0"/>
              <a:t>Must have - or else delivery will be a failure</a:t>
            </a:r>
          </a:p>
          <a:p>
            <a:pPr lvl="1"/>
            <a:endParaRPr lang="en-US" sz="900" dirty="0" smtClean="0"/>
          </a:p>
          <a:p>
            <a:pPr lvl="1"/>
            <a:r>
              <a:rPr lang="en-MY" dirty="0" smtClean="0"/>
              <a:t>Should have - otherwise will have to adopt a workaround</a:t>
            </a:r>
          </a:p>
          <a:p>
            <a:pPr lvl="1"/>
            <a:endParaRPr lang="en-US" sz="900" dirty="0" smtClean="0"/>
          </a:p>
          <a:p>
            <a:pPr lvl="1"/>
            <a:r>
              <a:rPr lang="en-MY" dirty="0" smtClean="0"/>
              <a:t>Could have - to increase delivery satisfaction</a:t>
            </a:r>
          </a:p>
          <a:p>
            <a:pPr lvl="1"/>
            <a:endParaRPr lang="en-US" sz="900" dirty="0" smtClean="0"/>
          </a:p>
          <a:p>
            <a:pPr lvl="1"/>
            <a:r>
              <a:rPr lang="en-MY" dirty="0" smtClean="0"/>
              <a:t>Would like to have in the future - but won't have now</a:t>
            </a:r>
            <a:endParaRPr lang="en-US" dirty="0" smtClean="0"/>
          </a:p>
          <a:p>
            <a:endParaRPr lang="en-US" dirty="0" smtClean="0"/>
          </a:p>
          <a:p>
            <a:endParaRPr lang="en-US" dirty="0"/>
          </a:p>
        </p:txBody>
      </p:sp>
      <p:sp>
        <p:nvSpPr>
          <p:cNvPr id="5" name="Title 1"/>
          <p:cNvSpPr>
            <a:spLocks noGrp="1"/>
          </p:cNvSpPr>
          <p:nvPr>
            <p:ph type="title"/>
          </p:nvPr>
        </p:nvSpPr>
        <p:spPr>
          <a:xfrm>
            <a:off x="-533400" y="762000"/>
            <a:ext cx="9829800" cy="1143000"/>
          </a:xfrm>
        </p:spPr>
        <p:txBody>
          <a:bodyPr>
            <a:noAutofit/>
          </a:bodyPr>
          <a:lstStyle/>
          <a:p>
            <a:pPr marL="2801938" indent="-2517775"/>
            <a:r>
              <a:rPr lang="en-US" sz="3600" b="1" dirty="0" smtClean="0">
                <a:solidFill>
                  <a:schemeClr val="accent5">
                    <a:lumMod val="75000"/>
                  </a:schemeClr>
                </a:solidFill>
              </a:rPr>
              <a:t>4.2 Analysis of Business Opportunity</a:t>
            </a:r>
            <a:endParaRPr lang="en-US" sz="36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752600"/>
            <a:ext cx="7620000" cy="4876800"/>
          </a:xfrm>
        </p:spPr>
        <p:txBody>
          <a:bodyPr>
            <a:normAutofit fontScale="62500" lnSpcReduction="20000"/>
          </a:bodyPr>
          <a:lstStyle/>
          <a:p>
            <a:pPr>
              <a:buNone/>
            </a:pPr>
            <a:r>
              <a:rPr lang="en-MY" sz="4500" b="1" dirty="0" smtClean="0">
                <a:solidFill>
                  <a:srgbClr val="0070C0"/>
                </a:solidFill>
              </a:rPr>
              <a:t>VPEC-T</a:t>
            </a:r>
          </a:p>
          <a:p>
            <a:pPr>
              <a:buNone/>
            </a:pPr>
            <a:endParaRPr lang="en-US" sz="1300" dirty="0" smtClean="0">
              <a:solidFill>
                <a:srgbClr val="0070C0"/>
              </a:solidFill>
            </a:endParaRPr>
          </a:p>
          <a:p>
            <a:r>
              <a:rPr lang="en-MY" dirty="0" smtClean="0"/>
              <a:t>This technique is used when analyzing the expectations of multiple parties having different views of a system in which they all have an interest in common, but have different priorities and different responsibilities.</a:t>
            </a:r>
          </a:p>
          <a:p>
            <a:endParaRPr lang="en-US" sz="1300" dirty="0" smtClean="0"/>
          </a:p>
          <a:p>
            <a:pPr lvl="1"/>
            <a:r>
              <a:rPr lang="en-MY" dirty="0" smtClean="0"/>
              <a:t>Values - constitute the objectives, beliefs and concerns of all parties participating. They may be financial, social, tangible and intangible</a:t>
            </a:r>
          </a:p>
          <a:p>
            <a:pPr lvl="1"/>
            <a:endParaRPr lang="en-US" sz="1300" dirty="0" smtClean="0"/>
          </a:p>
          <a:p>
            <a:pPr lvl="1"/>
            <a:r>
              <a:rPr lang="en-MY" dirty="0" smtClean="0"/>
              <a:t>Policies - constraints that govern what may be done and the manner in which it may be done</a:t>
            </a:r>
          </a:p>
          <a:p>
            <a:pPr lvl="1"/>
            <a:endParaRPr lang="en-US" sz="1300" dirty="0" smtClean="0"/>
          </a:p>
          <a:p>
            <a:pPr lvl="1"/>
            <a:r>
              <a:rPr lang="en-MY" dirty="0" smtClean="0"/>
              <a:t>Events - real-world proceedings that stimulate activity</a:t>
            </a:r>
          </a:p>
          <a:p>
            <a:pPr lvl="1"/>
            <a:endParaRPr lang="en-US" sz="1300" dirty="0" smtClean="0"/>
          </a:p>
          <a:p>
            <a:pPr lvl="1"/>
            <a:r>
              <a:rPr lang="en-MY" dirty="0" smtClean="0"/>
              <a:t>Content - the meaningful portion of the documents, conversations, messages, etc. that are produced and used by all aspects of business activity</a:t>
            </a:r>
          </a:p>
          <a:p>
            <a:pPr lvl="1"/>
            <a:endParaRPr lang="en-US" sz="1300" dirty="0" smtClean="0"/>
          </a:p>
          <a:p>
            <a:pPr lvl="1"/>
            <a:r>
              <a:rPr lang="en-MY" dirty="0" smtClean="0"/>
              <a:t>Trust - between users of the system and their right to access and change information within it</a:t>
            </a:r>
            <a:endParaRPr lang="en-US" dirty="0" smtClean="0"/>
          </a:p>
          <a:p>
            <a:endParaRPr lang="en-US" dirty="0"/>
          </a:p>
        </p:txBody>
      </p:sp>
      <p:sp>
        <p:nvSpPr>
          <p:cNvPr id="5" name="Title 1"/>
          <p:cNvSpPr>
            <a:spLocks noGrp="1"/>
          </p:cNvSpPr>
          <p:nvPr>
            <p:ph type="title"/>
          </p:nvPr>
        </p:nvSpPr>
        <p:spPr>
          <a:xfrm>
            <a:off x="-533400" y="762000"/>
            <a:ext cx="9829800" cy="1143000"/>
          </a:xfrm>
        </p:spPr>
        <p:txBody>
          <a:bodyPr>
            <a:noAutofit/>
          </a:bodyPr>
          <a:lstStyle/>
          <a:p>
            <a:pPr marL="2801938" indent="-2517775"/>
            <a:r>
              <a:rPr lang="en-US" sz="3600" b="1" dirty="0" smtClean="0">
                <a:solidFill>
                  <a:schemeClr val="accent5">
                    <a:lumMod val="75000"/>
                  </a:schemeClr>
                </a:solidFill>
              </a:rPr>
              <a:t>4.2 Analysis of Business Opportunity</a:t>
            </a:r>
            <a:endParaRPr lang="en-US" sz="36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610600" cy="1143000"/>
          </a:xfrm>
        </p:spPr>
        <p:txBody>
          <a:bodyPr>
            <a:noAutofit/>
          </a:bodyPr>
          <a:lstStyle/>
          <a:p>
            <a:pPr marL="1200150" indent="-688975" algn="l">
              <a:tabLst>
                <a:tab pos="628650" algn="l"/>
                <a:tab pos="1887538" algn="l"/>
              </a:tabLst>
            </a:pPr>
            <a:r>
              <a:rPr lang="en-US" sz="3200" b="1" dirty="0" smtClean="0">
                <a:solidFill>
                  <a:srgbClr val="0070C0"/>
                </a:solidFill>
              </a:rPr>
              <a:t>4.3  Analyzing  Environment, Self  Assessment    And Community Value</a:t>
            </a:r>
            <a:endParaRPr lang="en-US" sz="3200" b="1" dirty="0">
              <a:solidFill>
                <a:srgbClr val="0070C0"/>
              </a:solidFill>
            </a:endParaRPr>
          </a:p>
        </p:txBody>
      </p:sp>
      <p:sp>
        <p:nvSpPr>
          <p:cNvPr id="3" name="Content Placeholder 2"/>
          <p:cNvSpPr>
            <a:spLocks noGrp="1"/>
          </p:cNvSpPr>
          <p:nvPr>
            <p:ph idx="1"/>
          </p:nvPr>
        </p:nvSpPr>
        <p:spPr>
          <a:xfrm>
            <a:off x="609600" y="2332037"/>
            <a:ext cx="6858000" cy="4525963"/>
          </a:xfrm>
        </p:spPr>
        <p:txBody>
          <a:bodyPr>
            <a:normAutofit fontScale="92500" lnSpcReduction="10000"/>
          </a:bodyPr>
          <a:lstStyle/>
          <a:p>
            <a:pPr>
              <a:buNone/>
            </a:pPr>
            <a:r>
              <a:rPr lang="en-US" b="1" dirty="0" smtClean="0"/>
              <a:t>Analyzing  Environment/Environment Scanning:</a:t>
            </a:r>
          </a:p>
          <a:p>
            <a:pPr>
              <a:buNone/>
            </a:pPr>
            <a:r>
              <a:rPr lang="en-US" dirty="0" smtClean="0"/>
              <a:t>There are two approach : </a:t>
            </a:r>
          </a:p>
          <a:p>
            <a:pPr marL="855663" indent="-855663">
              <a:buNone/>
            </a:pPr>
            <a:endParaRPr lang="en-US" sz="800" dirty="0" smtClean="0"/>
          </a:p>
          <a:p>
            <a:pPr marL="855663" indent="-855663">
              <a:buAutoNum type="alphaLcParenR"/>
            </a:pPr>
            <a:r>
              <a:rPr lang="en-US" b="1" dirty="0" smtClean="0">
                <a:solidFill>
                  <a:srgbClr val="7030A0"/>
                </a:solidFill>
              </a:rPr>
              <a:t>Macro perspective</a:t>
            </a:r>
          </a:p>
          <a:p>
            <a:pPr marL="344488" indent="-344488">
              <a:buNone/>
            </a:pPr>
            <a:r>
              <a:rPr lang="en-US" b="1" dirty="0" smtClean="0">
                <a:solidFill>
                  <a:srgbClr val="7030A0"/>
                </a:solidFill>
              </a:rPr>
              <a:t> </a:t>
            </a:r>
            <a:r>
              <a:rPr lang="en-US" dirty="0" smtClean="0"/>
              <a:t>-  </a:t>
            </a:r>
            <a:r>
              <a:rPr lang="en-US" dirty="0" err="1" smtClean="0"/>
              <a:t>eg</a:t>
            </a:r>
            <a:r>
              <a:rPr lang="en-US" dirty="0" smtClean="0"/>
              <a:t>  agriculture sector can offer business opportunities in forestry, fishing, plantation and poultry industries. </a:t>
            </a:r>
          </a:p>
          <a:p>
            <a:pPr marL="344488" indent="-344488">
              <a:buNone/>
            </a:pPr>
            <a:r>
              <a:rPr lang="en-US" dirty="0" smtClean="0"/>
              <a:t>    </a:t>
            </a:r>
          </a:p>
          <a:p>
            <a:pPr>
              <a:buFontTx/>
              <a:buChar char="-"/>
            </a:pPr>
            <a:r>
              <a:rPr lang="en-US" dirty="0" smtClean="0"/>
              <a:t>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76200" y="127000"/>
          <a:ext cx="75438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76200" y="3200162"/>
            <a:ext cx="1553117" cy="1600438"/>
          </a:xfrm>
          <a:prstGeom prst="rect">
            <a:avLst/>
          </a:prstGeom>
          <a:noFill/>
          <a:ln>
            <a:solidFill>
              <a:srgbClr val="00B0F0"/>
            </a:solidFill>
          </a:ln>
        </p:spPr>
        <p:txBody>
          <a:bodyPr wrap="none" rtlCol="0">
            <a:spAutoFit/>
          </a:bodyPr>
          <a:lstStyle/>
          <a:p>
            <a:r>
              <a:rPr lang="en-US" sz="1400" dirty="0" smtClean="0"/>
              <a:t>VENEER PLYWOOD</a:t>
            </a:r>
          </a:p>
          <a:p>
            <a:endParaRPr lang="en-US" sz="1400" dirty="0" smtClean="0"/>
          </a:p>
          <a:p>
            <a:r>
              <a:rPr lang="en-US" sz="1400" dirty="0" smtClean="0"/>
              <a:t>LOGGING</a:t>
            </a:r>
          </a:p>
          <a:p>
            <a:endParaRPr lang="en-US" sz="1400" dirty="0" smtClean="0"/>
          </a:p>
          <a:p>
            <a:r>
              <a:rPr lang="en-US" sz="1400" dirty="0" smtClean="0"/>
              <a:t>FURNITURE</a:t>
            </a:r>
          </a:p>
          <a:p>
            <a:endParaRPr lang="en-US" sz="1400" dirty="0" smtClean="0"/>
          </a:p>
          <a:p>
            <a:r>
              <a:rPr lang="en-US" sz="1400" dirty="0" smtClean="0"/>
              <a:t>SAWN TIMBER</a:t>
            </a:r>
            <a:endParaRPr lang="en-US" sz="1400" dirty="0"/>
          </a:p>
        </p:txBody>
      </p:sp>
      <p:sp>
        <p:nvSpPr>
          <p:cNvPr id="6" name="TextBox 5"/>
          <p:cNvSpPr txBox="1"/>
          <p:nvPr/>
        </p:nvSpPr>
        <p:spPr>
          <a:xfrm>
            <a:off x="1981200" y="3213318"/>
            <a:ext cx="1723933" cy="1815882"/>
          </a:xfrm>
          <a:prstGeom prst="rect">
            <a:avLst/>
          </a:prstGeom>
          <a:noFill/>
          <a:ln>
            <a:solidFill>
              <a:srgbClr val="00B0F0"/>
            </a:solidFill>
          </a:ln>
        </p:spPr>
        <p:txBody>
          <a:bodyPr wrap="none" rtlCol="0">
            <a:spAutoFit/>
          </a:bodyPr>
          <a:lstStyle/>
          <a:p>
            <a:r>
              <a:rPr lang="en-US" sz="1400" dirty="0" smtClean="0"/>
              <a:t>FISHING EQUIPMENT</a:t>
            </a:r>
          </a:p>
          <a:p>
            <a:endParaRPr lang="en-US" sz="1400" dirty="0" smtClean="0"/>
          </a:p>
          <a:p>
            <a:r>
              <a:rPr lang="en-US" sz="1400" dirty="0" smtClean="0"/>
              <a:t>DEEP-SEA FISHING</a:t>
            </a:r>
          </a:p>
          <a:p>
            <a:endParaRPr lang="en-US" sz="1400" dirty="0" smtClean="0"/>
          </a:p>
          <a:p>
            <a:r>
              <a:rPr lang="en-US" sz="1400" dirty="0" smtClean="0"/>
              <a:t>FISH PROCESSING</a:t>
            </a:r>
          </a:p>
          <a:p>
            <a:endParaRPr lang="en-US" sz="1400" dirty="0" smtClean="0"/>
          </a:p>
          <a:p>
            <a:r>
              <a:rPr lang="en-US" sz="1400" dirty="0" smtClean="0"/>
              <a:t>WHOLESALES/</a:t>
            </a:r>
          </a:p>
          <a:p>
            <a:r>
              <a:rPr lang="en-US" sz="1400" dirty="0" smtClean="0"/>
              <a:t>DISTRIBUTION</a:t>
            </a:r>
            <a:endParaRPr lang="en-US" sz="1400" dirty="0"/>
          </a:p>
        </p:txBody>
      </p:sp>
      <p:sp>
        <p:nvSpPr>
          <p:cNvPr id="7" name="TextBox 6"/>
          <p:cNvSpPr txBox="1"/>
          <p:nvPr/>
        </p:nvSpPr>
        <p:spPr>
          <a:xfrm>
            <a:off x="3962400" y="3213318"/>
            <a:ext cx="1877886" cy="1815882"/>
          </a:xfrm>
          <a:prstGeom prst="rect">
            <a:avLst/>
          </a:prstGeom>
          <a:noFill/>
          <a:ln>
            <a:solidFill>
              <a:srgbClr val="00B0F0"/>
            </a:solidFill>
          </a:ln>
        </p:spPr>
        <p:txBody>
          <a:bodyPr wrap="none" rtlCol="0">
            <a:spAutoFit/>
          </a:bodyPr>
          <a:lstStyle/>
          <a:p>
            <a:r>
              <a:rPr lang="en-US" sz="1400" dirty="0" smtClean="0"/>
              <a:t>CLEARING PLANTATION</a:t>
            </a:r>
          </a:p>
          <a:p>
            <a:endParaRPr lang="en-US" sz="1400" dirty="0" smtClean="0"/>
          </a:p>
          <a:p>
            <a:r>
              <a:rPr lang="en-US" sz="1400" dirty="0" smtClean="0"/>
              <a:t>PLANTING</a:t>
            </a:r>
          </a:p>
          <a:p>
            <a:endParaRPr lang="en-US" sz="1400" dirty="0" smtClean="0"/>
          </a:p>
          <a:p>
            <a:r>
              <a:rPr lang="en-US" sz="1400" dirty="0" smtClean="0"/>
              <a:t>PROCESSING</a:t>
            </a:r>
          </a:p>
          <a:p>
            <a:endParaRPr lang="en-US" sz="1400" dirty="0" smtClean="0"/>
          </a:p>
          <a:p>
            <a:r>
              <a:rPr lang="en-US" sz="1400" dirty="0" smtClean="0"/>
              <a:t>WHOLESALES/</a:t>
            </a:r>
          </a:p>
          <a:p>
            <a:r>
              <a:rPr lang="en-US" sz="1400" dirty="0" smtClean="0"/>
              <a:t>SUPPLIES</a:t>
            </a:r>
            <a:endParaRPr lang="en-US" sz="1400" dirty="0"/>
          </a:p>
        </p:txBody>
      </p:sp>
      <p:sp>
        <p:nvSpPr>
          <p:cNvPr id="8" name="TextBox 7"/>
          <p:cNvSpPr txBox="1"/>
          <p:nvPr/>
        </p:nvSpPr>
        <p:spPr>
          <a:xfrm>
            <a:off x="6043875" y="3200400"/>
            <a:ext cx="1804725" cy="1815882"/>
          </a:xfrm>
          <a:prstGeom prst="rect">
            <a:avLst/>
          </a:prstGeom>
          <a:noFill/>
          <a:ln>
            <a:solidFill>
              <a:srgbClr val="00B0F0"/>
            </a:solidFill>
          </a:ln>
        </p:spPr>
        <p:txBody>
          <a:bodyPr wrap="none" rtlCol="0">
            <a:spAutoFit/>
          </a:bodyPr>
          <a:lstStyle/>
          <a:p>
            <a:r>
              <a:rPr lang="en-US" sz="1400" dirty="0" smtClean="0"/>
              <a:t>POULTRY PLANTATION</a:t>
            </a:r>
          </a:p>
          <a:p>
            <a:endParaRPr lang="en-US" sz="1400" dirty="0" smtClean="0"/>
          </a:p>
          <a:p>
            <a:endParaRPr lang="en-US" sz="1400" dirty="0" smtClean="0"/>
          </a:p>
          <a:p>
            <a:endParaRPr lang="en-US" sz="1400" dirty="0" smtClean="0"/>
          </a:p>
          <a:p>
            <a:r>
              <a:rPr lang="en-US" sz="1400" dirty="0" smtClean="0"/>
              <a:t>PROCESSING</a:t>
            </a:r>
          </a:p>
          <a:p>
            <a:endParaRPr lang="en-US" sz="1400" dirty="0" smtClean="0"/>
          </a:p>
          <a:p>
            <a:r>
              <a:rPr lang="en-US" sz="1400" dirty="0" smtClean="0"/>
              <a:t>WHOLESALES/</a:t>
            </a:r>
          </a:p>
          <a:p>
            <a:r>
              <a:rPr lang="en-US" sz="1400" dirty="0" smtClean="0"/>
              <a:t>SUPPLIES</a:t>
            </a:r>
            <a:endParaRPr lang="en-US" sz="1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332037"/>
            <a:ext cx="7467600" cy="4525963"/>
          </a:xfrm>
        </p:spPr>
        <p:txBody>
          <a:bodyPr/>
          <a:lstStyle/>
          <a:p>
            <a:pPr>
              <a:buNone/>
            </a:pPr>
            <a:r>
              <a:rPr lang="en-US" dirty="0" smtClean="0"/>
              <a:t>	</a:t>
            </a:r>
            <a:r>
              <a:rPr lang="en-US" dirty="0" smtClean="0">
                <a:solidFill>
                  <a:srgbClr val="7030A0"/>
                </a:solidFill>
              </a:rPr>
              <a:t>b)	</a:t>
            </a:r>
            <a:r>
              <a:rPr lang="en-US" b="1" dirty="0" smtClean="0">
                <a:solidFill>
                  <a:srgbClr val="7030A0"/>
                </a:solidFill>
              </a:rPr>
              <a:t>micro  perspective</a:t>
            </a:r>
            <a:r>
              <a:rPr lang="en-US" dirty="0" smtClean="0">
                <a:solidFill>
                  <a:srgbClr val="7030A0"/>
                </a:solidFill>
              </a:rPr>
              <a:t>, </a:t>
            </a:r>
          </a:p>
          <a:p>
            <a:r>
              <a:rPr lang="en-US" dirty="0" smtClean="0"/>
              <a:t> </a:t>
            </a:r>
            <a:r>
              <a:rPr lang="en-US" dirty="0" smtClean="0"/>
              <a:t>every </a:t>
            </a:r>
            <a:r>
              <a:rPr lang="en-US" dirty="0" smtClean="0"/>
              <a:t>industry can offer specific business opportunities, </a:t>
            </a:r>
            <a:endParaRPr lang="en-US" dirty="0" smtClean="0"/>
          </a:p>
          <a:p>
            <a:pPr>
              <a:buNone/>
            </a:pPr>
            <a:r>
              <a:rPr lang="en-US" dirty="0" err="1" smtClean="0"/>
              <a:t>eg</a:t>
            </a:r>
            <a:r>
              <a:rPr lang="en-US" dirty="0" smtClean="0"/>
              <a:t>. 	Forestry </a:t>
            </a:r>
            <a:r>
              <a:rPr lang="en-US" dirty="0" smtClean="0"/>
              <a:t>industry </a:t>
            </a:r>
            <a:r>
              <a:rPr lang="en-US" dirty="0" smtClean="0"/>
              <a:t>an   entrepreneur can be involve in logging activities, manufacturer 	of plywood, processing sawn timber, furniture making or the manufacturer of wooden doors or frames.</a:t>
            </a:r>
            <a:endParaRPr lang="en-US" dirty="0"/>
          </a:p>
        </p:txBody>
      </p:sp>
      <p:sp>
        <p:nvSpPr>
          <p:cNvPr id="5" name="Title 1"/>
          <p:cNvSpPr txBox="1">
            <a:spLocks/>
          </p:cNvSpPr>
          <p:nvPr/>
        </p:nvSpPr>
        <p:spPr>
          <a:xfrm>
            <a:off x="-228600" y="1066800"/>
            <a:ext cx="8610600" cy="1143000"/>
          </a:xfrm>
          <a:prstGeom prst="rect">
            <a:avLst/>
          </a:prstGeom>
        </p:spPr>
        <p:txBody>
          <a:bodyPr vert="horz" lIns="91440" tIns="45720" rIns="91440" bIns="45720" rtlCol="0" anchor="ctr">
            <a:noAutofit/>
          </a:bodyPr>
          <a:lstStyle/>
          <a:p>
            <a:pPr marL="1200150" marR="0" lvl="0" indent="-688975" algn="l" defTabSz="914400" rtl="0" eaLnBrk="1" fontAlgn="auto" latinLnBrk="0" hangingPunct="1">
              <a:lnSpc>
                <a:spcPct val="100000"/>
              </a:lnSpc>
              <a:spcBef>
                <a:spcPct val="0"/>
              </a:spcBef>
              <a:spcAft>
                <a:spcPts val="0"/>
              </a:spcAft>
              <a:buClrTx/>
              <a:buSzTx/>
              <a:buFontTx/>
              <a:buNone/>
              <a:tabLst>
                <a:tab pos="628650" algn="l"/>
                <a:tab pos="1887538" algn="l"/>
              </a:tabLst>
              <a:defRPr/>
            </a:pPr>
            <a:r>
              <a:rPr kumimoji="0" lang="en-US" sz="3200" b="1" i="0" u="none" strike="noStrike" kern="1200" cap="none" spc="0" normalizeH="0" baseline="0" noProof="0" dirty="0" smtClean="0">
                <a:ln>
                  <a:noFill/>
                </a:ln>
                <a:solidFill>
                  <a:srgbClr val="0070C0"/>
                </a:solidFill>
                <a:effectLst/>
                <a:uLnTx/>
                <a:uFillTx/>
                <a:latin typeface="+mj-lt"/>
                <a:ea typeface="+mj-ea"/>
                <a:cs typeface="+mj-cs"/>
              </a:rPr>
              <a:t>4.3  Analyzing  Environment, Self  Assessment    And Community Value</a:t>
            </a:r>
            <a:endParaRPr kumimoji="0" lang="en-US" sz="3200" b="1" i="0" u="none" strike="noStrike" kern="1200" cap="none" spc="0" normalizeH="0" baseline="0" noProof="0" dirty="0">
              <a:ln>
                <a:noFill/>
              </a:ln>
              <a:solidFill>
                <a:srgbClr val="0070C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32037"/>
            <a:ext cx="7239000" cy="4525963"/>
          </a:xfrm>
        </p:spPr>
        <p:txBody>
          <a:bodyPr>
            <a:normAutofit fontScale="70000" lnSpcReduction="20000"/>
          </a:bodyPr>
          <a:lstStyle/>
          <a:p>
            <a:pPr>
              <a:buNone/>
            </a:pPr>
            <a:r>
              <a:rPr lang="en-US" b="1" dirty="0" smtClean="0">
                <a:solidFill>
                  <a:srgbClr val="7030A0"/>
                </a:solidFill>
              </a:rPr>
              <a:t>Other Approach of Scanning the environment</a:t>
            </a:r>
            <a:r>
              <a:rPr lang="en-US" dirty="0" smtClean="0">
                <a:solidFill>
                  <a:srgbClr val="7030A0"/>
                </a:solidFill>
              </a:rPr>
              <a:t>:</a:t>
            </a:r>
          </a:p>
          <a:p>
            <a:pPr>
              <a:buNone/>
            </a:pPr>
            <a:endParaRPr lang="en-US" sz="1100" dirty="0" smtClean="0"/>
          </a:p>
          <a:p>
            <a:r>
              <a:rPr lang="en-US" dirty="0" smtClean="0"/>
              <a:t>Structure of the population, income and tastes</a:t>
            </a:r>
          </a:p>
          <a:p>
            <a:endParaRPr lang="en-US" sz="1000" dirty="0" smtClean="0"/>
          </a:p>
          <a:p>
            <a:r>
              <a:rPr lang="en-US" dirty="0" smtClean="0"/>
              <a:t>Study on import and export data</a:t>
            </a:r>
          </a:p>
          <a:p>
            <a:endParaRPr lang="en-US" sz="1100" dirty="0" smtClean="0"/>
          </a:p>
          <a:p>
            <a:r>
              <a:rPr lang="en-US" dirty="0" smtClean="0"/>
              <a:t>Study on local resources and technological breakthrough</a:t>
            </a:r>
          </a:p>
          <a:p>
            <a:endParaRPr lang="en-US" sz="1100" dirty="0" smtClean="0"/>
          </a:p>
          <a:p>
            <a:r>
              <a:rPr lang="en-US" dirty="0" smtClean="0"/>
              <a:t>Industrial linkages</a:t>
            </a:r>
          </a:p>
          <a:p>
            <a:endParaRPr lang="en-US" sz="1100" dirty="0" smtClean="0"/>
          </a:p>
          <a:p>
            <a:r>
              <a:rPr lang="en-US" dirty="0" smtClean="0"/>
              <a:t>Development project by private and public sectors</a:t>
            </a:r>
          </a:p>
          <a:p>
            <a:endParaRPr lang="en-US" sz="1100" dirty="0" smtClean="0"/>
          </a:p>
          <a:p>
            <a:r>
              <a:rPr lang="en-US" dirty="0" smtClean="0"/>
              <a:t>Searching for  business opportunities  in local and foreign</a:t>
            </a:r>
          </a:p>
          <a:p>
            <a:endParaRPr lang="en-US" sz="1100" dirty="0" smtClean="0"/>
          </a:p>
          <a:p>
            <a:r>
              <a:rPr lang="en-US" dirty="0" smtClean="0"/>
              <a:t>The study of local social problems</a:t>
            </a:r>
          </a:p>
          <a:p>
            <a:endParaRPr lang="en-US" sz="1100" dirty="0" smtClean="0"/>
          </a:p>
          <a:p>
            <a:r>
              <a:rPr lang="en-US" dirty="0" smtClean="0"/>
              <a:t>Gov. policies and  Regulation.</a:t>
            </a:r>
            <a:endParaRPr lang="en-US" dirty="0"/>
          </a:p>
        </p:txBody>
      </p:sp>
      <p:sp>
        <p:nvSpPr>
          <p:cNvPr id="5" name="Title 1"/>
          <p:cNvSpPr txBox="1">
            <a:spLocks/>
          </p:cNvSpPr>
          <p:nvPr/>
        </p:nvSpPr>
        <p:spPr>
          <a:xfrm>
            <a:off x="-228600" y="1066800"/>
            <a:ext cx="8610600" cy="1143000"/>
          </a:xfrm>
          <a:prstGeom prst="rect">
            <a:avLst/>
          </a:prstGeom>
        </p:spPr>
        <p:txBody>
          <a:bodyPr vert="horz" lIns="91440" tIns="45720" rIns="91440" bIns="45720" rtlCol="0" anchor="ctr">
            <a:noAutofit/>
          </a:bodyPr>
          <a:lstStyle/>
          <a:p>
            <a:pPr marL="1200150" marR="0" lvl="0" indent="-688975" algn="l" defTabSz="914400" rtl="0" eaLnBrk="1" fontAlgn="auto" latinLnBrk="0" hangingPunct="1">
              <a:lnSpc>
                <a:spcPct val="100000"/>
              </a:lnSpc>
              <a:spcBef>
                <a:spcPct val="0"/>
              </a:spcBef>
              <a:spcAft>
                <a:spcPts val="0"/>
              </a:spcAft>
              <a:buClrTx/>
              <a:buSzTx/>
              <a:buFontTx/>
              <a:buNone/>
              <a:tabLst>
                <a:tab pos="628650" algn="l"/>
                <a:tab pos="1887538" algn="l"/>
              </a:tabLst>
              <a:defRPr/>
            </a:pPr>
            <a:r>
              <a:rPr kumimoji="0" lang="en-US" sz="3200" b="1" i="0" u="none" strike="noStrike" kern="1200" cap="none" spc="0" normalizeH="0" baseline="0" noProof="0" dirty="0" smtClean="0">
                <a:ln>
                  <a:noFill/>
                </a:ln>
                <a:solidFill>
                  <a:srgbClr val="0070C0"/>
                </a:solidFill>
                <a:effectLst/>
                <a:uLnTx/>
                <a:uFillTx/>
                <a:latin typeface="+mj-lt"/>
                <a:ea typeface="+mj-ea"/>
                <a:cs typeface="+mj-cs"/>
              </a:rPr>
              <a:t>4.3  Analyzing  Environment, Self  Assessment    And Community Value</a:t>
            </a:r>
            <a:endParaRPr kumimoji="0" lang="en-US" sz="3200" b="1" i="0" u="none" strike="noStrike" kern="1200" cap="none" spc="0" normalizeH="0" baseline="0" noProof="0" dirty="0">
              <a:ln>
                <a:noFill/>
              </a:ln>
              <a:solidFill>
                <a:srgbClr val="0070C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09800"/>
            <a:ext cx="7772400" cy="4525963"/>
          </a:xfrm>
        </p:spPr>
        <p:txBody>
          <a:bodyPr>
            <a:normAutofit/>
          </a:bodyPr>
          <a:lstStyle/>
          <a:p>
            <a:pPr>
              <a:buNone/>
            </a:pPr>
            <a:r>
              <a:rPr lang="en-US" b="1" dirty="0" smtClean="0">
                <a:solidFill>
                  <a:schemeClr val="bg2">
                    <a:lumMod val="50000"/>
                  </a:schemeClr>
                </a:solidFill>
              </a:rPr>
              <a:t>Self-Assessment: </a:t>
            </a:r>
          </a:p>
          <a:p>
            <a:pPr>
              <a:buNone/>
            </a:pPr>
            <a:r>
              <a:rPr lang="en-US" dirty="0" smtClean="0"/>
              <a:t>	Is to see  what is available in oneself. This is important to balance the availability of business opportunities before they are further developed.</a:t>
            </a:r>
          </a:p>
          <a:p>
            <a:pPr>
              <a:buNone/>
            </a:pPr>
            <a:r>
              <a:rPr lang="en-US" dirty="0" smtClean="0"/>
              <a:t>	 </a:t>
            </a:r>
            <a:endParaRPr lang="en-US" dirty="0"/>
          </a:p>
        </p:txBody>
      </p:sp>
      <p:sp>
        <p:nvSpPr>
          <p:cNvPr id="5" name="Title 1"/>
          <p:cNvSpPr txBox="1">
            <a:spLocks/>
          </p:cNvSpPr>
          <p:nvPr/>
        </p:nvSpPr>
        <p:spPr>
          <a:xfrm>
            <a:off x="-228600" y="1066800"/>
            <a:ext cx="8610600" cy="1143000"/>
          </a:xfrm>
          <a:prstGeom prst="rect">
            <a:avLst/>
          </a:prstGeom>
        </p:spPr>
        <p:txBody>
          <a:bodyPr vert="horz" lIns="91440" tIns="45720" rIns="91440" bIns="45720" rtlCol="0" anchor="ctr">
            <a:noAutofit/>
          </a:bodyPr>
          <a:lstStyle/>
          <a:p>
            <a:pPr marL="1200150" marR="0" lvl="0" indent="-688975" algn="l" defTabSz="914400" rtl="0" eaLnBrk="1" fontAlgn="auto" latinLnBrk="0" hangingPunct="1">
              <a:lnSpc>
                <a:spcPct val="100000"/>
              </a:lnSpc>
              <a:spcBef>
                <a:spcPct val="0"/>
              </a:spcBef>
              <a:spcAft>
                <a:spcPts val="0"/>
              </a:spcAft>
              <a:buClrTx/>
              <a:buSzTx/>
              <a:buFontTx/>
              <a:buNone/>
              <a:tabLst>
                <a:tab pos="628650" algn="l"/>
                <a:tab pos="1887538" algn="l"/>
              </a:tabLst>
              <a:defRPr/>
            </a:pPr>
            <a:r>
              <a:rPr kumimoji="0" lang="en-US" sz="3200" b="1" i="0" u="none" strike="noStrike" kern="1200" cap="none" spc="0" normalizeH="0" baseline="0" noProof="0" dirty="0" smtClean="0">
                <a:ln>
                  <a:noFill/>
                </a:ln>
                <a:solidFill>
                  <a:srgbClr val="0070C0"/>
                </a:solidFill>
                <a:effectLst/>
                <a:uLnTx/>
                <a:uFillTx/>
                <a:latin typeface="+mj-lt"/>
                <a:ea typeface="+mj-ea"/>
                <a:cs typeface="+mj-cs"/>
              </a:rPr>
              <a:t>4.3  Analyzing  Environment, Self  Assessment    And Community Value</a:t>
            </a:r>
            <a:endParaRPr kumimoji="0" lang="en-US" sz="3200" b="1" i="0" u="none" strike="noStrike" kern="1200" cap="none" spc="0" normalizeH="0" baseline="0" noProof="0" dirty="0">
              <a:ln>
                <a:noFill/>
              </a:ln>
              <a:solidFill>
                <a:srgbClr val="0070C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0"/>
            <a:ext cx="8763000" cy="5105400"/>
          </a:xfrm>
        </p:spPr>
        <p:txBody>
          <a:bodyPr>
            <a:normAutofit fontScale="85000" lnSpcReduction="20000"/>
          </a:bodyPr>
          <a:lstStyle/>
          <a:p>
            <a:pPr>
              <a:buBlip>
                <a:blip r:embed="rId3"/>
              </a:buBlip>
            </a:pPr>
            <a:r>
              <a:rPr lang="en-US" dirty="0" smtClean="0"/>
              <a:t>A </a:t>
            </a:r>
            <a:r>
              <a:rPr lang="en-US" dirty="0" err="1" smtClean="0"/>
              <a:t>bussines</a:t>
            </a:r>
            <a:r>
              <a:rPr lang="en-US" dirty="0" smtClean="0"/>
              <a:t> opportunity  </a:t>
            </a:r>
            <a:endParaRPr lang="en-US" dirty="0" smtClean="0"/>
          </a:p>
          <a:p>
            <a:pPr lvl="1">
              <a:buBlip>
                <a:blip r:embed="rId3"/>
              </a:buBlip>
            </a:pPr>
            <a:r>
              <a:rPr lang="en-US" dirty="0" smtClean="0"/>
              <a:t>exist  </a:t>
            </a:r>
            <a:r>
              <a:rPr lang="en-US" dirty="0" smtClean="0"/>
              <a:t>when there is room  to  offer  a product or service  in a particular market  </a:t>
            </a:r>
            <a:r>
              <a:rPr lang="en-US" dirty="0" smtClean="0"/>
              <a:t>which </a:t>
            </a:r>
            <a:r>
              <a:rPr lang="en-US" dirty="0" smtClean="0"/>
              <a:t>fulfils customers demand and preferences.</a:t>
            </a:r>
          </a:p>
          <a:p>
            <a:pPr>
              <a:buBlip>
                <a:blip r:embed="rId3"/>
              </a:buBlip>
            </a:pPr>
            <a:endParaRPr lang="en-US" sz="1500" dirty="0" smtClean="0"/>
          </a:p>
          <a:p>
            <a:pPr>
              <a:buBlip>
                <a:blip r:embed="rId3"/>
              </a:buBlip>
            </a:pPr>
            <a:r>
              <a:rPr lang="en-US" dirty="0"/>
              <a:t>2</a:t>
            </a:r>
            <a:r>
              <a:rPr lang="en-US" dirty="0" smtClean="0"/>
              <a:t> </a:t>
            </a:r>
            <a:r>
              <a:rPr lang="en-US" dirty="0" smtClean="0"/>
              <a:t>situations  in </a:t>
            </a:r>
            <a:r>
              <a:rPr lang="en-US" dirty="0" smtClean="0"/>
              <a:t>which </a:t>
            </a:r>
            <a:r>
              <a:rPr lang="en-US" dirty="0" smtClean="0"/>
              <a:t>a business opportunity can exist in market:</a:t>
            </a:r>
          </a:p>
          <a:p>
            <a:pPr>
              <a:buBlip>
                <a:blip r:embed="rId3"/>
              </a:buBlip>
            </a:pPr>
            <a:endParaRPr lang="en-US" sz="2000" dirty="0" smtClean="0"/>
          </a:p>
          <a:p>
            <a:pPr lvl="1">
              <a:buBlip>
                <a:blip r:embed="rId4"/>
              </a:buBlip>
            </a:pPr>
            <a:r>
              <a:rPr lang="en-US" dirty="0" smtClean="0"/>
              <a:t>product </a:t>
            </a:r>
            <a:r>
              <a:rPr lang="en-US" dirty="0" smtClean="0"/>
              <a:t>- </a:t>
            </a:r>
            <a:r>
              <a:rPr lang="en-US" dirty="0" smtClean="0"/>
              <a:t>available </a:t>
            </a:r>
            <a:r>
              <a:rPr lang="en-US" dirty="0" smtClean="0"/>
              <a:t>but not  </a:t>
            </a:r>
            <a:r>
              <a:rPr lang="en-US" dirty="0" smtClean="0"/>
              <a:t>fulfill </a:t>
            </a:r>
            <a:r>
              <a:rPr lang="en-US" dirty="0" smtClean="0"/>
              <a:t>fully the demands and </a:t>
            </a:r>
            <a:r>
              <a:rPr lang="en-US" dirty="0" err="1" smtClean="0"/>
              <a:t>preferrences</a:t>
            </a:r>
            <a:r>
              <a:rPr lang="en-US" dirty="0" smtClean="0"/>
              <a:t> of the </a:t>
            </a:r>
            <a:r>
              <a:rPr lang="en-US" dirty="0" smtClean="0"/>
              <a:t>customers</a:t>
            </a:r>
          </a:p>
          <a:p>
            <a:pPr lvl="2">
              <a:buBlip>
                <a:blip r:embed="rId4"/>
              </a:buBlip>
            </a:pPr>
            <a:r>
              <a:rPr lang="en-US" dirty="0" smtClean="0"/>
              <a:t> </a:t>
            </a:r>
            <a:r>
              <a:rPr lang="en-US" dirty="0" err="1" smtClean="0"/>
              <a:t>eg</a:t>
            </a:r>
            <a:r>
              <a:rPr lang="en-US" dirty="0" smtClean="0"/>
              <a:t> low quality, poor performance, not user </a:t>
            </a:r>
            <a:r>
              <a:rPr lang="en-US" dirty="0" smtClean="0"/>
              <a:t>friendly </a:t>
            </a:r>
            <a:r>
              <a:rPr lang="en-US" dirty="0" smtClean="0"/>
              <a:t>etc</a:t>
            </a:r>
          </a:p>
          <a:p>
            <a:pPr lvl="1">
              <a:buBlip>
                <a:blip r:embed="rId3"/>
              </a:buBlip>
            </a:pPr>
            <a:endParaRPr lang="en-US" sz="1600" dirty="0" smtClean="0"/>
          </a:p>
          <a:p>
            <a:pPr lvl="1">
              <a:buBlip>
                <a:blip r:embed="rId4"/>
              </a:buBlip>
            </a:pPr>
            <a:r>
              <a:rPr lang="en-US" dirty="0" smtClean="0"/>
              <a:t>When the customers  require a product that can help to solve  their problems</a:t>
            </a:r>
            <a:r>
              <a:rPr lang="en-US" dirty="0" smtClean="0"/>
              <a:t>.</a:t>
            </a:r>
          </a:p>
          <a:p>
            <a:pPr lvl="2">
              <a:buBlip>
                <a:blip r:embed="rId4"/>
              </a:buBlip>
            </a:pPr>
            <a:r>
              <a:rPr lang="en-US" dirty="0" smtClean="0"/>
              <a:t> </a:t>
            </a:r>
            <a:r>
              <a:rPr lang="en-US" dirty="0" err="1" smtClean="0"/>
              <a:t>Eg</a:t>
            </a:r>
            <a:r>
              <a:rPr lang="en-US" dirty="0" smtClean="0"/>
              <a:t> product that can help to speed up  the process of tapping rubber, liquids helps shines car etc.</a:t>
            </a:r>
            <a:endParaRPr lang="en-US" dirty="0"/>
          </a:p>
        </p:txBody>
      </p:sp>
      <p:sp>
        <p:nvSpPr>
          <p:cNvPr id="5" name="Title 3"/>
          <p:cNvSpPr>
            <a:spLocks noGrp="1"/>
          </p:cNvSpPr>
          <p:nvPr>
            <p:ph type="title"/>
          </p:nvPr>
        </p:nvSpPr>
        <p:spPr>
          <a:xfrm>
            <a:off x="609600" y="457200"/>
            <a:ext cx="8458200" cy="914400"/>
          </a:xfrm>
        </p:spPr>
        <p:txBody>
          <a:bodyPr>
            <a:noAutofit/>
          </a:bodyPr>
          <a:lstStyle/>
          <a:p>
            <a:pPr indent="403225">
              <a:tabLst>
                <a:tab pos="1258888" algn="l"/>
              </a:tabLst>
            </a:pPr>
            <a:r>
              <a:rPr lang="en-US" sz="3000" b="1" dirty="0" smtClean="0">
                <a:solidFill>
                  <a:schemeClr val="accent5">
                    <a:lumMod val="75000"/>
                  </a:schemeClr>
                </a:solidFill>
              </a:rPr>
              <a:t> 4.0  IDENTIFICATION AND CHOOSING     BUSINESS OPPORTUNITY</a:t>
            </a:r>
            <a:endParaRPr lang="en-US" sz="30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103437"/>
            <a:ext cx="8229600" cy="4525963"/>
          </a:xfrm>
        </p:spPr>
        <p:txBody>
          <a:bodyPr>
            <a:normAutofit lnSpcReduction="10000"/>
          </a:bodyPr>
          <a:lstStyle/>
          <a:p>
            <a:pPr>
              <a:buNone/>
            </a:pPr>
            <a:r>
              <a:rPr lang="en-US" dirty="0" smtClean="0"/>
              <a:t>	The factors that are need to be considered  in Self-Assessment are as follows:</a:t>
            </a:r>
          </a:p>
          <a:p>
            <a:pPr>
              <a:buNone/>
            </a:pPr>
            <a:endParaRPr lang="en-US" sz="800" dirty="0" smtClean="0"/>
          </a:p>
          <a:p>
            <a:pPr lvl="1">
              <a:lnSpc>
                <a:spcPct val="150000"/>
              </a:lnSpc>
              <a:buBlip>
                <a:blip r:embed="rId3"/>
              </a:buBlip>
            </a:pPr>
            <a:r>
              <a:rPr lang="en-US" dirty="0" smtClean="0"/>
              <a:t>Experience</a:t>
            </a:r>
          </a:p>
          <a:p>
            <a:pPr lvl="1">
              <a:lnSpc>
                <a:spcPct val="150000"/>
              </a:lnSpc>
              <a:buBlip>
                <a:blip r:embed="rId3"/>
              </a:buBlip>
            </a:pPr>
            <a:r>
              <a:rPr lang="en-US" dirty="0" smtClean="0"/>
              <a:t>Knowledge and skill</a:t>
            </a:r>
          </a:p>
          <a:p>
            <a:pPr lvl="1">
              <a:lnSpc>
                <a:spcPct val="150000"/>
              </a:lnSpc>
              <a:buBlip>
                <a:blip r:embed="rId3"/>
              </a:buBlip>
            </a:pPr>
            <a:r>
              <a:rPr lang="en-US" dirty="0" smtClean="0"/>
              <a:t>Financial situation</a:t>
            </a:r>
          </a:p>
          <a:p>
            <a:pPr lvl="1">
              <a:lnSpc>
                <a:spcPct val="150000"/>
              </a:lnSpc>
              <a:buBlip>
                <a:blip r:embed="rId3"/>
              </a:buBlip>
            </a:pPr>
            <a:r>
              <a:rPr lang="en-US" dirty="0" smtClean="0"/>
              <a:t>Interest</a:t>
            </a:r>
          </a:p>
          <a:p>
            <a:pPr lvl="1">
              <a:lnSpc>
                <a:spcPct val="150000"/>
              </a:lnSpc>
              <a:buBlip>
                <a:blip r:embed="rId3"/>
              </a:buBlip>
            </a:pPr>
            <a:r>
              <a:rPr lang="en-US" dirty="0" smtClean="0"/>
              <a:t>Networking</a:t>
            </a:r>
          </a:p>
          <a:p>
            <a:endParaRPr lang="en-US" dirty="0"/>
          </a:p>
        </p:txBody>
      </p:sp>
      <p:sp>
        <p:nvSpPr>
          <p:cNvPr id="5" name="Title 1"/>
          <p:cNvSpPr txBox="1">
            <a:spLocks/>
          </p:cNvSpPr>
          <p:nvPr/>
        </p:nvSpPr>
        <p:spPr>
          <a:xfrm>
            <a:off x="-381000" y="990600"/>
            <a:ext cx="8610600" cy="1143000"/>
          </a:xfrm>
          <a:prstGeom prst="rect">
            <a:avLst/>
          </a:prstGeom>
        </p:spPr>
        <p:txBody>
          <a:bodyPr vert="horz" lIns="91440" tIns="45720" rIns="91440" bIns="45720" rtlCol="0" anchor="ctr">
            <a:noAutofit/>
          </a:bodyPr>
          <a:lstStyle/>
          <a:p>
            <a:pPr marL="1200150" marR="0" lvl="0" indent="-688975" algn="l" defTabSz="914400" rtl="0" eaLnBrk="1" fontAlgn="auto" latinLnBrk="0" hangingPunct="1">
              <a:lnSpc>
                <a:spcPct val="100000"/>
              </a:lnSpc>
              <a:spcBef>
                <a:spcPct val="0"/>
              </a:spcBef>
              <a:spcAft>
                <a:spcPts val="0"/>
              </a:spcAft>
              <a:buClrTx/>
              <a:buSzTx/>
              <a:buFontTx/>
              <a:buNone/>
              <a:tabLst>
                <a:tab pos="628650" algn="l"/>
                <a:tab pos="1887538" algn="l"/>
              </a:tabLst>
              <a:defRPr/>
            </a:pPr>
            <a:r>
              <a:rPr kumimoji="0" lang="en-US" sz="3200" b="1" i="0" u="none" strike="noStrike" kern="1200" cap="none" spc="0" normalizeH="0" baseline="0" noProof="0" dirty="0" smtClean="0">
                <a:ln>
                  <a:noFill/>
                </a:ln>
                <a:solidFill>
                  <a:srgbClr val="0070C0"/>
                </a:solidFill>
                <a:effectLst/>
                <a:uLnTx/>
                <a:uFillTx/>
                <a:latin typeface="+mj-lt"/>
                <a:ea typeface="+mj-ea"/>
                <a:cs typeface="+mj-cs"/>
              </a:rPr>
              <a:t>4.3  Analyzing  Environment, Self  Assessment    And Community Value</a:t>
            </a:r>
            <a:endParaRPr kumimoji="0" lang="en-US" sz="3200" b="1" i="0" u="none" strike="noStrike" kern="1200" cap="none" spc="0" normalizeH="0" baseline="0" noProof="0" dirty="0">
              <a:ln>
                <a:noFill/>
              </a:ln>
              <a:solidFill>
                <a:srgbClr val="0070C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79637"/>
            <a:ext cx="7467600" cy="4525963"/>
          </a:xfrm>
        </p:spPr>
        <p:txBody>
          <a:bodyPr>
            <a:normAutofit fontScale="85000" lnSpcReduction="20000"/>
          </a:bodyPr>
          <a:lstStyle/>
          <a:p>
            <a:pPr>
              <a:buNone/>
            </a:pPr>
            <a:r>
              <a:rPr lang="en-US" b="1" dirty="0" smtClean="0">
                <a:solidFill>
                  <a:schemeClr val="bg2">
                    <a:lumMod val="50000"/>
                  </a:schemeClr>
                </a:solidFill>
              </a:rPr>
              <a:t>Community Value :</a:t>
            </a:r>
          </a:p>
          <a:p>
            <a:pPr marL="514350" indent="-514350"/>
            <a:r>
              <a:rPr lang="en-US" dirty="0" smtClean="0"/>
              <a:t>Business </a:t>
            </a:r>
            <a:r>
              <a:rPr lang="en-US" dirty="0" err="1" smtClean="0"/>
              <a:t>opprtunities</a:t>
            </a:r>
            <a:r>
              <a:rPr lang="en-US" dirty="0" smtClean="0"/>
              <a:t> need to be coordinated with the values or norms of the community</a:t>
            </a:r>
          </a:p>
          <a:p>
            <a:pPr marL="514350" indent="-514350"/>
            <a:endParaRPr lang="en-US" sz="900" dirty="0" smtClean="0"/>
          </a:p>
          <a:p>
            <a:pPr marL="514350" indent="-514350"/>
            <a:r>
              <a:rPr lang="en-US" dirty="0" smtClean="0"/>
              <a:t>the values or norms of the community refers to what is </a:t>
            </a:r>
            <a:r>
              <a:rPr lang="en-US" dirty="0" err="1" smtClean="0"/>
              <a:t>percived</a:t>
            </a:r>
            <a:r>
              <a:rPr lang="en-US" dirty="0" smtClean="0"/>
              <a:t> as useful and beneficial to the community to ensure not against the culture, value and </a:t>
            </a:r>
            <a:r>
              <a:rPr lang="en-US" dirty="0" err="1" smtClean="0"/>
              <a:t>nor,s</a:t>
            </a:r>
            <a:r>
              <a:rPr lang="en-US" dirty="0" smtClean="0"/>
              <a:t> of local community</a:t>
            </a:r>
          </a:p>
          <a:p>
            <a:pPr marL="514350" indent="-514350"/>
            <a:endParaRPr lang="en-US" sz="900" dirty="0" smtClean="0"/>
          </a:p>
          <a:p>
            <a:pPr marL="514350" indent="-514350"/>
            <a:r>
              <a:rPr lang="en-US" dirty="0" err="1" smtClean="0"/>
              <a:t>Eg</a:t>
            </a:r>
            <a:r>
              <a:rPr lang="en-US" dirty="0" smtClean="0"/>
              <a:t> 4 digit business outlet  is considered profitable business opportunity and legal, however  it is against the  values of Muslim community.</a:t>
            </a:r>
          </a:p>
          <a:p>
            <a:pPr marL="514350" indent="-514350"/>
            <a:endParaRPr lang="en-US" dirty="0" smtClean="0"/>
          </a:p>
          <a:p>
            <a:pPr marL="514350" indent="-514350"/>
            <a:endParaRPr lang="en-US" dirty="0" smtClean="0"/>
          </a:p>
          <a:p>
            <a:endParaRPr lang="en-US" dirty="0"/>
          </a:p>
        </p:txBody>
      </p:sp>
      <p:sp>
        <p:nvSpPr>
          <p:cNvPr id="5" name="Title 1"/>
          <p:cNvSpPr txBox="1">
            <a:spLocks/>
          </p:cNvSpPr>
          <p:nvPr/>
        </p:nvSpPr>
        <p:spPr>
          <a:xfrm>
            <a:off x="-228600" y="990600"/>
            <a:ext cx="8610600" cy="1143000"/>
          </a:xfrm>
          <a:prstGeom prst="rect">
            <a:avLst/>
          </a:prstGeom>
        </p:spPr>
        <p:txBody>
          <a:bodyPr vert="horz" lIns="91440" tIns="45720" rIns="91440" bIns="45720" rtlCol="0" anchor="ctr">
            <a:noAutofit/>
          </a:bodyPr>
          <a:lstStyle/>
          <a:p>
            <a:pPr marL="1200150" marR="0" lvl="0" indent="-688975" algn="l" defTabSz="914400" rtl="0" eaLnBrk="1" fontAlgn="auto" latinLnBrk="0" hangingPunct="1">
              <a:lnSpc>
                <a:spcPct val="100000"/>
              </a:lnSpc>
              <a:spcBef>
                <a:spcPct val="0"/>
              </a:spcBef>
              <a:spcAft>
                <a:spcPts val="0"/>
              </a:spcAft>
              <a:buClrTx/>
              <a:buSzTx/>
              <a:buFontTx/>
              <a:buNone/>
              <a:tabLst>
                <a:tab pos="628650" algn="l"/>
                <a:tab pos="1887538" algn="l"/>
              </a:tabLst>
              <a:defRPr/>
            </a:pPr>
            <a:r>
              <a:rPr kumimoji="0" lang="en-US" sz="3200" b="1" i="0" u="none" strike="noStrike" kern="1200" cap="none" spc="0" normalizeH="0" baseline="0" noProof="0" dirty="0" smtClean="0">
                <a:ln>
                  <a:noFill/>
                </a:ln>
                <a:solidFill>
                  <a:srgbClr val="0070C0"/>
                </a:solidFill>
                <a:effectLst/>
                <a:uLnTx/>
                <a:uFillTx/>
                <a:latin typeface="+mj-lt"/>
                <a:ea typeface="+mj-ea"/>
                <a:cs typeface="+mj-cs"/>
              </a:rPr>
              <a:t>4.3  Analyzing  Environment, Self  Assessment    And Community Value</a:t>
            </a:r>
            <a:endParaRPr kumimoji="0" lang="en-US" sz="3200" b="1" i="0" u="none" strike="noStrike" kern="1200" cap="none" spc="0" normalizeH="0" baseline="0" noProof="0" dirty="0">
              <a:ln>
                <a:noFill/>
              </a:ln>
              <a:solidFill>
                <a:srgbClr val="0070C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914400"/>
            <a:ext cx="10134600" cy="838200"/>
          </a:xfrm>
        </p:spPr>
        <p:txBody>
          <a:bodyPr>
            <a:normAutofit/>
          </a:bodyPr>
          <a:lstStyle/>
          <a:p>
            <a:pPr algn="l"/>
            <a:r>
              <a:rPr lang="ms-MY" sz="4000" b="1" dirty="0" smtClean="0">
                <a:solidFill>
                  <a:srgbClr val="00B050"/>
                </a:solidFill>
              </a:rPr>
              <a:t>4.4  Selection of Business opportunity</a:t>
            </a:r>
            <a:endParaRPr lang="ms-MY" sz="4000" b="1" dirty="0">
              <a:solidFill>
                <a:srgbClr val="00B050"/>
              </a:solidFill>
            </a:endParaRPr>
          </a:p>
        </p:txBody>
      </p:sp>
      <p:sp>
        <p:nvSpPr>
          <p:cNvPr id="3" name="Content Placeholder 2"/>
          <p:cNvSpPr>
            <a:spLocks noGrp="1"/>
          </p:cNvSpPr>
          <p:nvPr>
            <p:ph idx="1"/>
          </p:nvPr>
        </p:nvSpPr>
        <p:spPr>
          <a:xfrm>
            <a:off x="76200" y="1676400"/>
            <a:ext cx="7924800" cy="4525963"/>
          </a:xfrm>
        </p:spPr>
        <p:txBody>
          <a:bodyPr/>
          <a:lstStyle/>
          <a:p>
            <a:r>
              <a:rPr lang="ms-MY" dirty="0" smtClean="0"/>
              <a:t>After screening the enviorenment, evaluating onesilf as well as the values or norms of the local community, the enterpreneur has to screening  business opportunity</a:t>
            </a:r>
          </a:p>
          <a:p>
            <a:endParaRPr lang="ms-MY" sz="2000" dirty="0" smtClean="0"/>
          </a:p>
          <a:p>
            <a:r>
              <a:rPr lang="ms-MY" dirty="0" smtClean="0"/>
              <a:t>screening  business opportunity help entrepreneur to select  a business opprtunity.</a:t>
            </a:r>
            <a:endParaRPr lang="ms-MY"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46237"/>
            <a:ext cx="8229600" cy="4525963"/>
          </a:xfrm>
        </p:spPr>
        <p:txBody>
          <a:bodyPr/>
          <a:lstStyle/>
          <a:p>
            <a:r>
              <a:rPr lang="ms-MY" dirty="0" smtClean="0"/>
              <a:t>The process involves four factors:</a:t>
            </a:r>
          </a:p>
          <a:p>
            <a:endParaRPr lang="ms-MY" sz="800" dirty="0" smtClean="0"/>
          </a:p>
          <a:p>
            <a:pPr lvl="1">
              <a:lnSpc>
                <a:spcPct val="150000"/>
              </a:lnSpc>
              <a:buBlip>
                <a:blip r:embed="rId3"/>
              </a:buBlip>
            </a:pPr>
            <a:r>
              <a:rPr lang="ms-MY" dirty="0" smtClean="0"/>
              <a:t>Legality</a:t>
            </a:r>
          </a:p>
          <a:p>
            <a:pPr lvl="1">
              <a:lnSpc>
                <a:spcPct val="150000"/>
              </a:lnSpc>
              <a:buBlip>
                <a:blip r:embed="rId3"/>
              </a:buBlip>
            </a:pPr>
            <a:r>
              <a:rPr lang="ms-MY" dirty="0" smtClean="0"/>
              <a:t>Monopolostic Power and Level of Competition</a:t>
            </a:r>
          </a:p>
          <a:p>
            <a:pPr lvl="1">
              <a:lnSpc>
                <a:spcPct val="150000"/>
              </a:lnSpc>
              <a:buBlip>
                <a:blip r:embed="rId3"/>
              </a:buBlip>
            </a:pPr>
            <a:r>
              <a:rPr lang="ms-MY" dirty="0" smtClean="0"/>
              <a:t>Capital  Regirements</a:t>
            </a:r>
          </a:p>
          <a:p>
            <a:pPr lvl="1">
              <a:lnSpc>
                <a:spcPct val="150000"/>
              </a:lnSpc>
              <a:buBlip>
                <a:blip r:embed="rId3"/>
              </a:buBlip>
            </a:pPr>
            <a:r>
              <a:rPr lang="ms-MY" dirty="0" smtClean="0"/>
              <a:t>Risks</a:t>
            </a:r>
            <a:endParaRPr lang="ms-MY" dirty="0"/>
          </a:p>
        </p:txBody>
      </p:sp>
      <p:sp>
        <p:nvSpPr>
          <p:cNvPr id="5" name="Title 1"/>
          <p:cNvSpPr>
            <a:spLocks noGrp="1"/>
          </p:cNvSpPr>
          <p:nvPr>
            <p:ph type="title"/>
          </p:nvPr>
        </p:nvSpPr>
        <p:spPr>
          <a:xfrm>
            <a:off x="76200" y="914400"/>
            <a:ext cx="10134600" cy="838200"/>
          </a:xfrm>
        </p:spPr>
        <p:txBody>
          <a:bodyPr>
            <a:normAutofit/>
          </a:bodyPr>
          <a:lstStyle/>
          <a:p>
            <a:pPr algn="l"/>
            <a:r>
              <a:rPr lang="ms-MY" sz="4000" b="1" dirty="0" smtClean="0">
                <a:solidFill>
                  <a:srgbClr val="00B050"/>
                </a:solidFill>
              </a:rPr>
              <a:t>4.4  Selection of Business opportunity</a:t>
            </a:r>
            <a:endParaRPr lang="ms-MY" sz="4000" b="1" dirty="0">
              <a:solidFill>
                <a:srgbClr val="00B05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6237"/>
            <a:ext cx="8229600" cy="4525963"/>
          </a:xfrm>
        </p:spPr>
        <p:txBody>
          <a:bodyPr>
            <a:normAutofit lnSpcReduction="10000"/>
          </a:bodyPr>
          <a:lstStyle/>
          <a:p>
            <a:pPr>
              <a:buNone/>
            </a:pPr>
            <a:r>
              <a:rPr lang="ms-MY" b="1" dirty="0" smtClean="0">
                <a:solidFill>
                  <a:srgbClr val="FF0000"/>
                </a:solidFill>
              </a:rPr>
              <a:t>Legality:</a:t>
            </a:r>
          </a:p>
          <a:p>
            <a:r>
              <a:rPr lang="ms-MY" dirty="0" smtClean="0"/>
              <a:t>The enterpreneur has to make sure the business opportunity that is going to develop is legal</a:t>
            </a:r>
          </a:p>
          <a:p>
            <a:endParaRPr lang="ms-MY" sz="800" dirty="0" smtClean="0"/>
          </a:p>
          <a:p>
            <a:r>
              <a:rPr lang="ms-MY" dirty="0" smtClean="0"/>
              <a:t>Eg.  illegal business is selling of imitation(tiruan) VCDs or stolen product</a:t>
            </a:r>
          </a:p>
          <a:p>
            <a:endParaRPr lang="ms-MY" sz="900" dirty="0" smtClean="0"/>
          </a:p>
          <a:p>
            <a:r>
              <a:rPr lang="ms-MY" dirty="0" smtClean="0"/>
              <a:t>Implicatio illegal business, cannot be registered</a:t>
            </a:r>
          </a:p>
          <a:p>
            <a:endParaRPr lang="ms-MY" dirty="0"/>
          </a:p>
        </p:txBody>
      </p:sp>
      <p:sp>
        <p:nvSpPr>
          <p:cNvPr id="5" name="Title 1"/>
          <p:cNvSpPr>
            <a:spLocks noGrp="1"/>
          </p:cNvSpPr>
          <p:nvPr>
            <p:ph type="title"/>
          </p:nvPr>
        </p:nvSpPr>
        <p:spPr>
          <a:xfrm>
            <a:off x="76200" y="914400"/>
            <a:ext cx="10134600" cy="838200"/>
          </a:xfrm>
        </p:spPr>
        <p:txBody>
          <a:bodyPr>
            <a:normAutofit/>
          </a:bodyPr>
          <a:lstStyle/>
          <a:p>
            <a:pPr algn="l"/>
            <a:r>
              <a:rPr lang="ms-MY" sz="4000" b="1" dirty="0" smtClean="0">
                <a:solidFill>
                  <a:srgbClr val="00B050"/>
                </a:solidFill>
              </a:rPr>
              <a:t>4.4  Selection of Business opportunity</a:t>
            </a:r>
            <a:endParaRPr lang="ms-MY" sz="4000" b="1" dirty="0">
              <a:solidFill>
                <a:srgbClr val="00B05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46237"/>
            <a:ext cx="7315200" cy="4525963"/>
          </a:xfrm>
        </p:spPr>
        <p:txBody>
          <a:bodyPr>
            <a:normAutofit fontScale="85000" lnSpcReduction="20000"/>
          </a:bodyPr>
          <a:lstStyle/>
          <a:p>
            <a:pPr marL="342900" lvl="1" indent="-342900">
              <a:buNone/>
            </a:pPr>
            <a:r>
              <a:rPr lang="ms-MY" b="1" dirty="0" smtClean="0">
                <a:solidFill>
                  <a:srgbClr val="FF0000"/>
                </a:solidFill>
              </a:rPr>
              <a:t>Monopolostic Power and Level of Competition:</a:t>
            </a:r>
          </a:p>
          <a:p>
            <a:pPr marL="342900" lvl="1" indent="-342900">
              <a:buNone/>
            </a:pPr>
            <a:endParaRPr lang="ms-MY" sz="900" b="1" dirty="0" smtClean="0">
              <a:solidFill>
                <a:srgbClr val="FF0000"/>
              </a:solidFill>
            </a:endParaRPr>
          </a:p>
          <a:p>
            <a:r>
              <a:rPr lang="ms-MY" dirty="0" smtClean="0"/>
              <a:t>The enterpreneur has to select a business opportunity which is not monopolised by any body or quarter as this type of business will pose problems – sabotage, dificulty of penetrating a controlled market.</a:t>
            </a:r>
          </a:p>
          <a:p>
            <a:endParaRPr lang="ms-MY" sz="900" dirty="0" smtClean="0"/>
          </a:p>
          <a:p>
            <a:r>
              <a:rPr lang="ms-MY" dirty="0" smtClean="0"/>
              <a:t>Not involved  in business thst is over crowded &amp; competition is very stiff</a:t>
            </a:r>
          </a:p>
          <a:p>
            <a:endParaRPr lang="ms-MY" sz="1000" dirty="0" smtClean="0"/>
          </a:p>
          <a:p>
            <a:r>
              <a:rPr lang="ms-MY" dirty="0" smtClean="0"/>
              <a:t>enterpreneur has to rank the level of competition – select the low copetition so that can sell the product or service with ease</a:t>
            </a:r>
          </a:p>
          <a:p>
            <a:endParaRPr lang="ms-MY" dirty="0" smtClean="0"/>
          </a:p>
          <a:p>
            <a:endParaRPr lang="ms-MY" dirty="0"/>
          </a:p>
        </p:txBody>
      </p:sp>
      <p:sp>
        <p:nvSpPr>
          <p:cNvPr id="5" name="Title 1"/>
          <p:cNvSpPr>
            <a:spLocks noGrp="1"/>
          </p:cNvSpPr>
          <p:nvPr>
            <p:ph type="title"/>
          </p:nvPr>
        </p:nvSpPr>
        <p:spPr>
          <a:xfrm>
            <a:off x="76200" y="914400"/>
            <a:ext cx="10134600" cy="838200"/>
          </a:xfrm>
        </p:spPr>
        <p:txBody>
          <a:bodyPr>
            <a:normAutofit/>
          </a:bodyPr>
          <a:lstStyle/>
          <a:p>
            <a:pPr algn="l"/>
            <a:r>
              <a:rPr lang="ms-MY" sz="4000" b="1" dirty="0" smtClean="0">
                <a:solidFill>
                  <a:srgbClr val="00B050"/>
                </a:solidFill>
              </a:rPr>
              <a:t>4.4  Selection of Business opportunity</a:t>
            </a:r>
            <a:endParaRPr lang="ms-MY" sz="4000" b="1" dirty="0">
              <a:solidFill>
                <a:srgbClr val="00B05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7315200" cy="4525963"/>
          </a:xfrm>
        </p:spPr>
        <p:txBody>
          <a:bodyPr>
            <a:normAutofit/>
          </a:bodyPr>
          <a:lstStyle/>
          <a:p>
            <a:pPr marL="342900" lvl="1" indent="-342900">
              <a:buNone/>
            </a:pPr>
            <a:r>
              <a:rPr lang="ms-MY" b="1" dirty="0" smtClean="0">
                <a:solidFill>
                  <a:srgbClr val="FF0000"/>
                </a:solidFill>
              </a:rPr>
              <a:t>Capital  Regirements:</a:t>
            </a:r>
          </a:p>
          <a:p>
            <a:pPr marL="342900" lvl="1" indent="-342900">
              <a:buFont typeface="Arial" pitchFamily="34" charset="0"/>
              <a:buChar char="•"/>
            </a:pPr>
            <a:r>
              <a:rPr lang="ms-MY" dirty="0" smtClean="0"/>
              <a:t>Capital requirement of a business is important</a:t>
            </a:r>
          </a:p>
          <a:p>
            <a:pPr marL="342900" lvl="1" indent="-342900">
              <a:buFont typeface="Arial" pitchFamily="34" charset="0"/>
              <a:buChar char="•"/>
            </a:pPr>
            <a:endParaRPr lang="ms-MY" sz="800" dirty="0" smtClean="0"/>
          </a:p>
          <a:p>
            <a:pPr marL="342900" lvl="1" indent="-342900">
              <a:buFont typeface="Arial" pitchFamily="34" charset="0"/>
              <a:buChar char="•"/>
            </a:pPr>
            <a:r>
              <a:rPr lang="ms-MY" dirty="0" smtClean="0"/>
              <a:t>Capital is required to finance investment on fixed asets(land, building, machine and equipment) ang working capital</a:t>
            </a:r>
          </a:p>
          <a:p>
            <a:pPr marL="342900" lvl="1" indent="-342900">
              <a:buFont typeface="Arial" pitchFamily="34" charset="0"/>
              <a:buChar char="•"/>
            </a:pPr>
            <a:endParaRPr lang="ms-MY" sz="800" dirty="0" smtClean="0"/>
          </a:p>
          <a:p>
            <a:pPr marL="342900" lvl="1" indent="-342900">
              <a:buFont typeface="Arial" pitchFamily="34" charset="0"/>
              <a:buChar char="•"/>
            </a:pPr>
            <a:r>
              <a:rPr lang="ms-MY" dirty="0" smtClean="0"/>
              <a:t>The business to be  implemented must be appropriate for the financial resources available to ensure the entrepreneur does not face financial problems</a:t>
            </a:r>
          </a:p>
          <a:p>
            <a:endParaRPr lang="ms-MY" dirty="0"/>
          </a:p>
        </p:txBody>
      </p:sp>
      <p:sp>
        <p:nvSpPr>
          <p:cNvPr id="5" name="Title 1"/>
          <p:cNvSpPr>
            <a:spLocks noGrp="1"/>
          </p:cNvSpPr>
          <p:nvPr>
            <p:ph type="title"/>
          </p:nvPr>
        </p:nvSpPr>
        <p:spPr>
          <a:xfrm>
            <a:off x="152400" y="914400"/>
            <a:ext cx="10134600" cy="838200"/>
          </a:xfrm>
        </p:spPr>
        <p:txBody>
          <a:bodyPr>
            <a:normAutofit/>
          </a:bodyPr>
          <a:lstStyle/>
          <a:p>
            <a:pPr algn="l"/>
            <a:r>
              <a:rPr lang="ms-MY" sz="4000" b="1" dirty="0" smtClean="0">
                <a:solidFill>
                  <a:srgbClr val="00B050"/>
                </a:solidFill>
              </a:rPr>
              <a:t>4.4  Selection of Business opportunity</a:t>
            </a:r>
            <a:endParaRPr lang="ms-MY" sz="4000" b="1" dirty="0">
              <a:solidFill>
                <a:srgbClr val="00B05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22437"/>
            <a:ext cx="7086600" cy="4525963"/>
          </a:xfrm>
        </p:spPr>
        <p:txBody>
          <a:bodyPr>
            <a:normAutofit fontScale="70000" lnSpcReduction="20000"/>
          </a:bodyPr>
          <a:lstStyle/>
          <a:p>
            <a:pPr marL="342900" lvl="1" indent="-342900">
              <a:buNone/>
            </a:pPr>
            <a:r>
              <a:rPr lang="ms-MY" sz="3300" b="1" dirty="0" smtClean="0">
                <a:solidFill>
                  <a:srgbClr val="FF0000"/>
                </a:solidFill>
              </a:rPr>
              <a:t>Risks:</a:t>
            </a:r>
          </a:p>
          <a:p>
            <a:pPr marL="342900" lvl="1" indent="-342900">
              <a:buNone/>
            </a:pPr>
            <a:endParaRPr lang="ms-MY" sz="1000" b="1" dirty="0" smtClean="0">
              <a:solidFill>
                <a:srgbClr val="FF0000"/>
              </a:solidFill>
            </a:endParaRPr>
          </a:p>
          <a:p>
            <a:r>
              <a:rPr lang="ms-MY" dirty="0" smtClean="0"/>
              <a:t>An entreprenur cannot simply grab an available business opportunity before taking into consideration the risks that he would encounter</a:t>
            </a:r>
          </a:p>
          <a:p>
            <a:endParaRPr lang="ms-MY" sz="1000" dirty="0" smtClean="0"/>
          </a:p>
          <a:p>
            <a:r>
              <a:rPr lang="ms-MY" dirty="0" smtClean="0"/>
              <a:t>Identify the risks that he is going to encounter</a:t>
            </a:r>
          </a:p>
          <a:p>
            <a:endParaRPr lang="ms-MY" sz="1000" dirty="0" smtClean="0"/>
          </a:p>
          <a:p>
            <a:r>
              <a:rPr lang="ms-MY" dirty="0" smtClean="0"/>
              <a:t>The level of risks that will encounter is 3 factors:</a:t>
            </a:r>
          </a:p>
          <a:p>
            <a:endParaRPr lang="ms-MY" sz="1000" dirty="0" smtClean="0"/>
          </a:p>
          <a:p>
            <a:pPr lvl="1"/>
            <a:r>
              <a:rPr lang="ms-MY" dirty="0" smtClean="0"/>
              <a:t>First, the dificulty or ease to enter a particular business field,</a:t>
            </a:r>
          </a:p>
          <a:p>
            <a:pPr lvl="1"/>
            <a:endParaRPr lang="ms-MY" sz="1100" dirty="0" smtClean="0"/>
          </a:p>
          <a:p>
            <a:pPr lvl="1"/>
            <a:r>
              <a:rPr lang="ms-MY" dirty="0" smtClean="0"/>
              <a:t>Second, the size of the capital (big or small) that going to be invest,</a:t>
            </a:r>
          </a:p>
          <a:p>
            <a:pPr lvl="1"/>
            <a:endParaRPr lang="ms-MY" sz="1100" dirty="0" smtClean="0"/>
          </a:p>
          <a:p>
            <a:pPr lvl="1"/>
            <a:r>
              <a:rPr lang="ms-MY" dirty="0" smtClean="0"/>
              <a:t>Third, the profit margin (big or small) expected from business</a:t>
            </a:r>
          </a:p>
          <a:p>
            <a:pPr lvl="1"/>
            <a:endParaRPr lang="ms-MY" dirty="0" smtClean="0"/>
          </a:p>
          <a:p>
            <a:pPr lvl="1"/>
            <a:endParaRPr lang="ms-MY" dirty="0"/>
          </a:p>
        </p:txBody>
      </p:sp>
      <p:sp>
        <p:nvSpPr>
          <p:cNvPr id="5" name="Title 1"/>
          <p:cNvSpPr>
            <a:spLocks noGrp="1"/>
          </p:cNvSpPr>
          <p:nvPr>
            <p:ph type="title"/>
          </p:nvPr>
        </p:nvSpPr>
        <p:spPr>
          <a:xfrm>
            <a:off x="76200" y="914400"/>
            <a:ext cx="10134600" cy="838200"/>
          </a:xfrm>
        </p:spPr>
        <p:txBody>
          <a:bodyPr>
            <a:normAutofit/>
          </a:bodyPr>
          <a:lstStyle/>
          <a:p>
            <a:pPr algn="l"/>
            <a:r>
              <a:rPr lang="ms-MY" sz="4000" b="1" dirty="0" smtClean="0">
                <a:solidFill>
                  <a:srgbClr val="00B050"/>
                </a:solidFill>
              </a:rPr>
              <a:t>4.4  Selection of Business opportunity</a:t>
            </a:r>
            <a:endParaRPr lang="ms-MY" sz="4000" b="1" dirty="0">
              <a:solidFill>
                <a:srgbClr val="00B05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7620000" cy="4525963"/>
          </a:xfrm>
        </p:spPr>
        <p:txBody>
          <a:bodyPr>
            <a:normAutofit fontScale="92500" lnSpcReduction="10000"/>
          </a:bodyPr>
          <a:lstStyle/>
          <a:p>
            <a:pPr>
              <a:buNone/>
            </a:pPr>
            <a:r>
              <a:rPr lang="ms-MY" b="1" dirty="0" smtClean="0"/>
              <a:t>There are  </a:t>
            </a:r>
            <a:r>
              <a:rPr lang="ms-MY" sz="4400" b="1" dirty="0" smtClean="0">
                <a:solidFill>
                  <a:srgbClr val="0070C0"/>
                </a:solidFill>
              </a:rPr>
              <a:t>2</a:t>
            </a:r>
            <a:r>
              <a:rPr lang="ms-MY" b="1" dirty="0" smtClean="0"/>
              <a:t>  types of risk:</a:t>
            </a:r>
          </a:p>
          <a:p>
            <a:pPr marL="514350" indent="-514350">
              <a:buAutoNum type="alphaLcParenR"/>
            </a:pPr>
            <a:r>
              <a:rPr lang="ms-MY" dirty="0" smtClean="0">
                <a:solidFill>
                  <a:srgbClr val="0070C0"/>
                </a:solidFill>
              </a:rPr>
              <a:t>Business Risks </a:t>
            </a:r>
            <a:r>
              <a:rPr lang="ms-MY" dirty="0" smtClean="0"/>
              <a:t>– can be clasified into three:</a:t>
            </a:r>
          </a:p>
          <a:p>
            <a:pPr marL="514350" indent="-514350">
              <a:buAutoNum type="alphaLcParenR"/>
            </a:pPr>
            <a:endParaRPr lang="ms-MY" sz="900" dirty="0" smtClean="0"/>
          </a:p>
          <a:p>
            <a:pPr marL="971550" lvl="1" indent="-571500">
              <a:buFont typeface="+mj-lt"/>
              <a:buAutoNum type="romanLcPeriod"/>
            </a:pPr>
            <a:r>
              <a:rPr lang="ms-MY" b="1" dirty="0" smtClean="0">
                <a:solidFill>
                  <a:schemeClr val="accent1">
                    <a:lumMod val="50000"/>
                  </a:schemeClr>
                </a:solidFill>
              </a:rPr>
              <a:t>Transferred to another party</a:t>
            </a:r>
            <a:r>
              <a:rPr lang="ms-MY" dirty="0" smtClean="0"/>
              <a:t>, for instant insurance scheme that covered fire</a:t>
            </a:r>
          </a:p>
          <a:p>
            <a:pPr marL="971550" lvl="1" indent="-571500">
              <a:buFont typeface="+mj-lt"/>
              <a:buAutoNum type="romanLcPeriod"/>
            </a:pPr>
            <a:endParaRPr lang="ms-MY" sz="900" dirty="0" smtClean="0"/>
          </a:p>
          <a:p>
            <a:pPr marL="971550" lvl="1" indent="-571500">
              <a:buFont typeface="+mj-lt"/>
              <a:buAutoNum type="romanLcPeriod"/>
            </a:pPr>
            <a:r>
              <a:rPr lang="ms-MY" b="1" dirty="0" smtClean="0">
                <a:solidFill>
                  <a:schemeClr val="accent1">
                    <a:lumMod val="50000"/>
                  </a:schemeClr>
                </a:solidFill>
              </a:rPr>
              <a:t>Controlled</a:t>
            </a:r>
            <a:r>
              <a:rPr lang="ms-MY" dirty="0" smtClean="0"/>
              <a:t> by entreprenur, however not fully control that involve markets, lbour turn over, product quality &amp; machine breakdown</a:t>
            </a:r>
          </a:p>
          <a:p>
            <a:pPr marL="971550" lvl="1" indent="-571500">
              <a:buFont typeface="+mj-lt"/>
              <a:buAutoNum type="romanLcPeriod"/>
            </a:pPr>
            <a:endParaRPr lang="ms-MY" sz="900" dirty="0" smtClean="0"/>
          </a:p>
          <a:p>
            <a:pPr marL="971550" lvl="1" indent="-571500">
              <a:buFont typeface="+mj-lt"/>
              <a:buAutoNum type="romanLcPeriod"/>
            </a:pPr>
            <a:r>
              <a:rPr lang="ms-MY" b="1" dirty="0" smtClean="0">
                <a:solidFill>
                  <a:schemeClr val="accent1">
                    <a:lumMod val="50000"/>
                  </a:schemeClr>
                </a:solidFill>
              </a:rPr>
              <a:t>Cannot be controlled </a:t>
            </a:r>
            <a:r>
              <a:rPr lang="ms-MY" dirty="0" smtClean="0"/>
              <a:t>such as economic downturn, natural disasters catastrophes</a:t>
            </a:r>
            <a:endParaRPr lang="ms-MY" dirty="0"/>
          </a:p>
        </p:txBody>
      </p:sp>
      <p:sp>
        <p:nvSpPr>
          <p:cNvPr id="5" name="Title 1"/>
          <p:cNvSpPr>
            <a:spLocks noGrp="1"/>
          </p:cNvSpPr>
          <p:nvPr>
            <p:ph type="title"/>
          </p:nvPr>
        </p:nvSpPr>
        <p:spPr>
          <a:xfrm>
            <a:off x="76200" y="914400"/>
            <a:ext cx="10134600" cy="838200"/>
          </a:xfrm>
        </p:spPr>
        <p:txBody>
          <a:bodyPr>
            <a:normAutofit/>
          </a:bodyPr>
          <a:lstStyle/>
          <a:p>
            <a:pPr algn="l"/>
            <a:r>
              <a:rPr lang="ms-MY" sz="4000" b="1" dirty="0" smtClean="0">
                <a:solidFill>
                  <a:srgbClr val="00B050"/>
                </a:solidFill>
              </a:rPr>
              <a:t>4.4  Selection of Business opportunity</a:t>
            </a:r>
            <a:endParaRPr lang="ms-MY" sz="4000" b="1" dirty="0">
              <a:solidFill>
                <a:srgbClr val="00B05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6858000" cy="4525963"/>
          </a:xfrm>
        </p:spPr>
        <p:txBody>
          <a:bodyPr>
            <a:normAutofit fontScale="85000" lnSpcReduction="20000"/>
          </a:bodyPr>
          <a:lstStyle/>
          <a:p>
            <a:pPr marL="514350" indent="-514350">
              <a:buAutoNum type="alphaLcParenR" startAt="2"/>
            </a:pPr>
            <a:r>
              <a:rPr lang="ms-MY" dirty="0" smtClean="0">
                <a:solidFill>
                  <a:srgbClr val="0070C0"/>
                </a:solidFill>
              </a:rPr>
              <a:t>Financial Risks – </a:t>
            </a:r>
          </a:p>
          <a:p>
            <a:pPr marL="971550" lvl="1" indent="-571500">
              <a:buFont typeface="+mj-lt"/>
              <a:buAutoNum type="romanLcPeriod"/>
            </a:pPr>
            <a:r>
              <a:rPr lang="ms-MY" dirty="0" smtClean="0">
                <a:solidFill>
                  <a:srgbClr val="002060"/>
                </a:solidFill>
              </a:rPr>
              <a:t>Liquidity Levels </a:t>
            </a:r>
            <a:r>
              <a:rPr lang="ms-MY" dirty="0" smtClean="0"/>
              <a:t>– low liquidity level may  face  probloms of settling short term dbts, too high, low profits</a:t>
            </a:r>
          </a:p>
          <a:p>
            <a:pPr marL="971550" lvl="1" indent="-571500">
              <a:buFont typeface="+mj-lt"/>
              <a:buAutoNum type="romanLcPeriod"/>
            </a:pPr>
            <a:endParaRPr lang="ms-MY" sz="900" dirty="0" smtClean="0"/>
          </a:p>
          <a:p>
            <a:pPr marL="971550" lvl="1" indent="-571500">
              <a:buFont typeface="+mj-lt"/>
              <a:buAutoNum type="romanLcPeriod"/>
            </a:pPr>
            <a:r>
              <a:rPr lang="ms-MY" dirty="0" smtClean="0">
                <a:solidFill>
                  <a:srgbClr val="002060"/>
                </a:solidFill>
              </a:rPr>
              <a:t>Loans </a:t>
            </a:r>
            <a:r>
              <a:rPr lang="ms-MY" dirty="0" smtClean="0"/>
              <a:t>– If entreprenur plans to borrow money, he must be willing to pay the loan</a:t>
            </a:r>
          </a:p>
          <a:p>
            <a:pPr marL="971550" lvl="1" indent="-571500">
              <a:buFont typeface="+mj-lt"/>
              <a:buAutoNum type="romanLcPeriod"/>
            </a:pPr>
            <a:endParaRPr lang="ms-MY" sz="900" dirty="0" smtClean="0"/>
          </a:p>
          <a:p>
            <a:pPr marL="971550" lvl="1" indent="-571500">
              <a:buFont typeface="+mj-lt"/>
              <a:buAutoNum type="romanLcPeriod"/>
            </a:pPr>
            <a:r>
              <a:rPr lang="ms-MY" dirty="0" smtClean="0">
                <a:solidFill>
                  <a:srgbClr val="002060"/>
                </a:solidFill>
              </a:rPr>
              <a:t>Credits</a:t>
            </a:r>
            <a:r>
              <a:rPr lang="ms-MY" dirty="0" smtClean="0"/>
              <a:t> – if the company is to give credits facilities to customers, an entreprenur will face the risk of not getting back his money</a:t>
            </a:r>
          </a:p>
          <a:p>
            <a:pPr marL="971550" lvl="1" indent="-571500">
              <a:buFont typeface="+mj-lt"/>
              <a:buAutoNum type="romanLcPeriod"/>
            </a:pPr>
            <a:endParaRPr lang="ms-MY" sz="900" dirty="0" smtClean="0"/>
          </a:p>
          <a:p>
            <a:pPr marL="971550" lvl="1" indent="-571500">
              <a:buFont typeface="+mj-lt"/>
              <a:buAutoNum type="romanLcPeriod"/>
            </a:pPr>
            <a:r>
              <a:rPr lang="ms-MY" dirty="0" smtClean="0">
                <a:solidFill>
                  <a:srgbClr val="002060"/>
                </a:solidFill>
              </a:rPr>
              <a:t>Foreing Exchange </a:t>
            </a:r>
            <a:r>
              <a:rPr lang="ms-MY" dirty="0" smtClean="0"/>
              <a:t>– if an entreprenur involves in foreing exchange, he has to face the risk of fall &amp; rise in the exchange rate.</a:t>
            </a:r>
          </a:p>
          <a:p>
            <a:pPr marL="971550" lvl="1" indent="-571500">
              <a:buNone/>
            </a:pPr>
            <a:endParaRPr lang="ms-MY" dirty="0" smtClean="0"/>
          </a:p>
          <a:p>
            <a:pPr marL="971550" lvl="1" indent="-571500">
              <a:buFont typeface="+mj-lt"/>
              <a:buAutoNum type="romanLcPeriod"/>
            </a:pPr>
            <a:endParaRPr lang="ms-MY" dirty="0"/>
          </a:p>
        </p:txBody>
      </p:sp>
      <p:sp>
        <p:nvSpPr>
          <p:cNvPr id="5" name="Title 1"/>
          <p:cNvSpPr>
            <a:spLocks noGrp="1"/>
          </p:cNvSpPr>
          <p:nvPr>
            <p:ph type="title"/>
          </p:nvPr>
        </p:nvSpPr>
        <p:spPr>
          <a:xfrm>
            <a:off x="76200" y="914400"/>
            <a:ext cx="10134600" cy="838200"/>
          </a:xfrm>
        </p:spPr>
        <p:txBody>
          <a:bodyPr>
            <a:normAutofit/>
          </a:bodyPr>
          <a:lstStyle/>
          <a:p>
            <a:pPr algn="l"/>
            <a:r>
              <a:rPr lang="ms-MY" sz="4000" b="1" dirty="0" smtClean="0">
                <a:solidFill>
                  <a:srgbClr val="00B050"/>
                </a:solidFill>
              </a:rPr>
              <a:t>4.4  Selection of Business opportunity</a:t>
            </a:r>
            <a:endParaRPr lang="ms-MY" sz="4000" b="1" dirty="0">
              <a:solidFill>
                <a:srgbClr val="00B05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057400"/>
            <a:ext cx="7315200" cy="4800600"/>
          </a:xfrm>
        </p:spPr>
        <p:txBody>
          <a:bodyPr>
            <a:normAutofit fontScale="85000" lnSpcReduction="10000"/>
          </a:bodyPr>
          <a:lstStyle/>
          <a:p>
            <a:pPr>
              <a:buBlip>
                <a:blip r:embed="rId3"/>
              </a:buBlip>
            </a:pPr>
            <a:r>
              <a:rPr lang="en-US" dirty="0" smtClean="0"/>
              <a:t>Every business starts with an opportunity that can be identified </a:t>
            </a:r>
            <a:r>
              <a:rPr lang="en-US" dirty="0" smtClean="0"/>
              <a:t>within </a:t>
            </a:r>
            <a:r>
              <a:rPr lang="en-US" dirty="0" smtClean="0"/>
              <a:t>the current environment </a:t>
            </a:r>
            <a:endParaRPr lang="en-US" dirty="0" smtClean="0"/>
          </a:p>
          <a:p>
            <a:pPr lvl="1">
              <a:buBlip>
                <a:blip r:embed="rId3"/>
              </a:buBlip>
            </a:pPr>
            <a:r>
              <a:rPr lang="en-US" dirty="0" err="1" smtClean="0"/>
              <a:t>eg</a:t>
            </a:r>
            <a:r>
              <a:rPr lang="en-US" dirty="0" smtClean="0"/>
              <a:t>  </a:t>
            </a:r>
            <a:r>
              <a:rPr lang="en-US" dirty="0" smtClean="0"/>
              <a:t>high volume of cars in a particular  location may lead to an opportunity of introducing either  a </a:t>
            </a:r>
            <a:r>
              <a:rPr lang="en-US" dirty="0" err="1" smtClean="0"/>
              <a:t>tyre</a:t>
            </a:r>
            <a:r>
              <a:rPr lang="en-US" dirty="0" smtClean="0"/>
              <a:t> shop, a car accessory shop, a workshop or one-stop service </a:t>
            </a:r>
            <a:r>
              <a:rPr lang="en-US" dirty="0" err="1" smtClean="0"/>
              <a:t>centre</a:t>
            </a:r>
            <a:r>
              <a:rPr lang="en-US" dirty="0" smtClean="0"/>
              <a:t>. </a:t>
            </a:r>
          </a:p>
          <a:p>
            <a:pPr lvl="1">
              <a:buBlip>
                <a:blip r:embed="rId3"/>
              </a:buBlip>
            </a:pPr>
            <a:r>
              <a:rPr lang="en-US" dirty="0" smtClean="0"/>
              <a:t>substitute product </a:t>
            </a:r>
            <a:r>
              <a:rPr lang="en-US" dirty="0" err="1" smtClean="0"/>
              <a:t>vs</a:t>
            </a:r>
            <a:r>
              <a:rPr lang="en-US" dirty="0" smtClean="0"/>
              <a:t> pair product</a:t>
            </a:r>
            <a:endParaRPr lang="en-US" dirty="0" smtClean="0"/>
          </a:p>
          <a:p>
            <a:endParaRPr lang="en-US" dirty="0" smtClean="0"/>
          </a:p>
          <a:p>
            <a:pPr>
              <a:buBlip>
                <a:blip r:embed="rId3"/>
              </a:buBlip>
            </a:pPr>
            <a:r>
              <a:rPr lang="en-US" dirty="0" smtClean="0"/>
              <a:t>The existence </a:t>
            </a:r>
            <a:r>
              <a:rPr lang="en-US" dirty="0" smtClean="0"/>
              <a:t>to</a:t>
            </a:r>
            <a:r>
              <a:rPr lang="en-US" dirty="0" smtClean="0"/>
              <a:t> </a:t>
            </a:r>
            <a:r>
              <a:rPr lang="en-US" dirty="0" smtClean="0"/>
              <a:t>a business opportunity  to offer product or service  due to  </a:t>
            </a:r>
            <a:r>
              <a:rPr lang="en-US" dirty="0" smtClean="0"/>
              <a:t>environment </a:t>
            </a:r>
            <a:r>
              <a:rPr lang="en-US" b="1" dirty="0" smtClean="0">
                <a:solidFill>
                  <a:srgbClr val="FF0000"/>
                </a:solidFill>
              </a:rPr>
              <a:t>factors</a:t>
            </a:r>
            <a:r>
              <a:rPr lang="en-US" dirty="0" smtClean="0"/>
              <a:t> such as </a:t>
            </a:r>
            <a:r>
              <a:rPr lang="en-US" b="1" dirty="0" smtClean="0"/>
              <a:t>economy, social and culture, political and legal aspect and also technology.</a:t>
            </a:r>
          </a:p>
          <a:p>
            <a:endParaRPr lang="en-US" dirty="0"/>
          </a:p>
        </p:txBody>
      </p:sp>
      <p:sp>
        <p:nvSpPr>
          <p:cNvPr id="5" name="Title 3"/>
          <p:cNvSpPr>
            <a:spLocks noGrp="1"/>
          </p:cNvSpPr>
          <p:nvPr>
            <p:ph type="title"/>
          </p:nvPr>
        </p:nvSpPr>
        <p:spPr>
          <a:xfrm>
            <a:off x="-990600" y="1066800"/>
            <a:ext cx="8458200" cy="914400"/>
          </a:xfrm>
        </p:spPr>
        <p:txBody>
          <a:bodyPr>
            <a:noAutofit/>
          </a:bodyPr>
          <a:lstStyle/>
          <a:p>
            <a:pPr indent="403225">
              <a:tabLst>
                <a:tab pos="1258888" algn="l"/>
              </a:tabLst>
            </a:pPr>
            <a:r>
              <a:rPr lang="en-US" sz="3000" b="1" dirty="0" smtClean="0">
                <a:solidFill>
                  <a:schemeClr val="accent5">
                    <a:lumMod val="75000"/>
                  </a:schemeClr>
                </a:solidFill>
              </a:rPr>
              <a:t> 4.0  IDENTIFICATION AND CHOOSING     BUSINESS OPPORTUNITY</a:t>
            </a:r>
            <a:endParaRPr lang="en-US" sz="30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erima-kasih-ideariza copy.png"/>
          <p:cNvPicPr>
            <a:picLocks noChangeAspect="1"/>
          </p:cNvPicPr>
          <p:nvPr/>
        </p:nvPicPr>
        <p:blipFill>
          <a:blip r:embed="rId3" cstate="print"/>
          <a:stretch>
            <a:fillRect/>
          </a:stretch>
        </p:blipFill>
        <p:spPr>
          <a:xfrm>
            <a:off x="0" y="685800"/>
            <a:ext cx="8026083" cy="5397541"/>
          </a:xfrm>
          <a:prstGeom prst="rect">
            <a:avLst/>
          </a:prstGeom>
          <a:effectLst>
            <a:glow rad="228600">
              <a:schemeClr val="accent5">
                <a:satMod val="175000"/>
                <a:alpha val="40000"/>
              </a:schemeClr>
            </a:glo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229600" cy="1143000"/>
          </a:xfrm>
        </p:spPr>
        <p:txBody>
          <a:bodyPr>
            <a:noAutofit/>
          </a:bodyPr>
          <a:lstStyle/>
          <a:p>
            <a:pPr marL="1200150" indent="-736600" algn="l"/>
            <a:r>
              <a:rPr lang="en-US" sz="3600" dirty="0" smtClean="0">
                <a:solidFill>
                  <a:srgbClr val="0070C0"/>
                </a:solidFill>
              </a:rPr>
              <a:t>4.1  </a:t>
            </a:r>
            <a:r>
              <a:rPr lang="en-US" sz="3600" dirty="0" err="1" smtClean="0">
                <a:solidFill>
                  <a:srgbClr val="0070C0"/>
                </a:solidFill>
              </a:rPr>
              <a:t>Prosess</a:t>
            </a:r>
            <a:r>
              <a:rPr lang="en-US" sz="3600" dirty="0" smtClean="0">
                <a:solidFill>
                  <a:srgbClr val="0070C0"/>
                </a:solidFill>
              </a:rPr>
              <a:t> of Identifying and  Choosing Business Opportunity</a:t>
            </a:r>
            <a:endParaRPr lang="en-US" sz="3600" dirty="0">
              <a:solidFill>
                <a:srgbClr val="0070C0"/>
              </a:solidFill>
            </a:endParaRPr>
          </a:p>
        </p:txBody>
      </p:sp>
      <p:sp>
        <p:nvSpPr>
          <p:cNvPr id="3" name="Content Placeholder 2"/>
          <p:cNvSpPr>
            <a:spLocks noGrp="1"/>
          </p:cNvSpPr>
          <p:nvPr>
            <p:ph idx="1"/>
          </p:nvPr>
        </p:nvSpPr>
        <p:spPr>
          <a:xfrm>
            <a:off x="0" y="2103437"/>
            <a:ext cx="8153400" cy="4525963"/>
          </a:xfrm>
        </p:spPr>
        <p:txBody>
          <a:bodyPr>
            <a:normAutofit fontScale="85000" lnSpcReduction="20000"/>
          </a:bodyPr>
          <a:lstStyle/>
          <a:p>
            <a:r>
              <a:rPr lang="en-US" dirty="0" smtClean="0"/>
              <a:t>The are four major steps to be taken by an entrepreneur in identifying , evaluating and selecting  a business opportunity. These can be </a:t>
            </a:r>
            <a:r>
              <a:rPr lang="en-US" dirty="0" err="1" smtClean="0"/>
              <a:t>categorised</a:t>
            </a:r>
            <a:r>
              <a:rPr lang="en-US" dirty="0" smtClean="0"/>
              <a:t> as follows:</a:t>
            </a:r>
          </a:p>
          <a:p>
            <a:endParaRPr lang="en-US" sz="1200" dirty="0" smtClean="0"/>
          </a:p>
          <a:p>
            <a:pPr>
              <a:buNone/>
            </a:pPr>
            <a:r>
              <a:rPr lang="en-US" dirty="0"/>
              <a:t>	</a:t>
            </a:r>
            <a:r>
              <a:rPr lang="en-US" dirty="0" smtClean="0"/>
              <a:t>Step I :	Identifying the need and wants of 			customers</a:t>
            </a:r>
          </a:p>
          <a:p>
            <a:pPr>
              <a:buNone/>
            </a:pPr>
            <a:endParaRPr lang="en-US" sz="1200" dirty="0" smtClean="0"/>
          </a:p>
          <a:p>
            <a:pPr marL="1828800" indent="-1828800">
              <a:buNone/>
            </a:pPr>
            <a:r>
              <a:rPr lang="en-US" dirty="0"/>
              <a:t> </a:t>
            </a:r>
            <a:r>
              <a:rPr lang="en-US" dirty="0" smtClean="0"/>
              <a:t>   Step II:	Scanning the environment and evaluating of self and the   community</a:t>
            </a:r>
          </a:p>
          <a:p>
            <a:pPr marL="1828800" indent="-1828800">
              <a:buNone/>
            </a:pPr>
            <a:endParaRPr lang="en-US" sz="1200" dirty="0" smtClean="0"/>
          </a:p>
          <a:p>
            <a:pPr>
              <a:buNone/>
            </a:pPr>
            <a:r>
              <a:rPr lang="en-US" dirty="0"/>
              <a:t>	</a:t>
            </a:r>
            <a:r>
              <a:rPr lang="en-US" dirty="0" err="1" smtClean="0"/>
              <a:t>StepIII</a:t>
            </a:r>
            <a:r>
              <a:rPr lang="en-US" dirty="0" smtClean="0"/>
              <a:t>:	Screening of business opportunity</a:t>
            </a:r>
          </a:p>
          <a:p>
            <a:pPr>
              <a:buNone/>
            </a:pPr>
            <a:endParaRPr lang="en-US" sz="1300" dirty="0" smtClean="0"/>
          </a:p>
          <a:p>
            <a:pPr>
              <a:buNone/>
            </a:pPr>
            <a:r>
              <a:rPr lang="en-US" dirty="0"/>
              <a:t>	</a:t>
            </a:r>
            <a:r>
              <a:rPr lang="en-US" dirty="0" err="1" smtClean="0"/>
              <a:t>StepIV</a:t>
            </a:r>
            <a:r>
              <a:rPr lang="en-US" dirty="0" smtClean="0"/>
              <a:t>:	Selecting a business opportunity.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47800" y="76200"/>
            <a:ext cx="5638800" cy="609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000" dirty="0" smtClean="0">
                <a:latin typeface="Arial" pitchFamily="34" charset="0"/>
                <a:cs typeface="Arial" pitchFamily="34" charset="0"/>
              </a:rPr>
              <a:t>FOOD, CLOTHING, SECURITY, EDUCATION, HEALTH,</a:t>
            </a:r>
          </a:p>
          <a:p>
            <a:pPr algn="ctr"/>
            <a:r>
              <a:rPr lang="en-US" sz="1000" dirty="0" smtClean="0">
                <a:latin typeface="Arial" pitchFamily="34" charset="0"/>
                <a:cs typeface="Arial" pitchFamily="34" charset="0"/>
              </a:rPr>
              <a:t>TRANSPORTATION, RECREATION, ENTERTAINMENT, INFORMATION</a:t>
            </a:r>
          </a:p>
          <a:p>
            <a:pPr algn="ctr"/>
            <a:r>
              <a:rPr lang="en-US" sz="1000" dirty="0" smtClean="0">
                <a:latin typeface="Arial" pitchFamily="34" charset="0"/>
                <a:cs typeface="Arial" pitchFamily="34" charset="0"/>
              </a:rPr>
              <a:t>TECHNOLOGY, CONSTRUCTION, CLEANING SERVICE, ETC </a:t>
            </a:r>
            <a:endParaRPr lang="en-US" sz="1000" dirty="0">
              <a:latin typeface="Arial" pitchFamily="34" charset="0"/>
              <a:cs typeface="Arial" pitchFamily="34" charset="0"/>
            </a:endParaRPr>
          </a:p>
        </p:txBody>
      </p:sp>
      <p:cxnSp>
        <p:nvCxnSpPr>
          <p:cNvPr id="7" name="Straight Arrow Connector 6"/>
          <p:cNvCxnSpPr/>
          <p:nvPr/>
        </p:nvCxnSpPr>
        <p:spPr>
          <a:xfrm rot="5400000">
            <a:off x="4153694" y="799306"/>
            <a:ext cx="228600" cy="1588"/>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828800" y="914400"/>
            <a:ext cx="4800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latin typeface="Arial" pitchFamily="34" charset="0"/>
                <a:cs typeface="Arial" pitchFamily="34" charset="0"/>
              </a:rPr>
              <a:t>IDENTIFYING THE NEEDS AND WANTS OF CUSTOMERS</a:t>
            </a:r>
            <a:endParaRPr lang="en-US" sz="1000" dirty="0">
              <a:latin typeface="Arial" pitchFamily="34" charset="0"/>
              <a:cs typeface="Arial" pitchFamily="34" charset="0"/>
            </a:endParaRPr>
          </a:p>
        </p:txBody>
      </p:sp>
      <p:sp>
        <p:nvSpPr>
          <p:cNvPr id="11" name="Rounded Rectangle 10"/>
          <p:cNvSpPr/>
          <p:nvPr/>
        </p:nvSpPr>
        <p:spPr>
          <a:xfrm>
            <a:off x="2438400" y="1676400"/>
            <a:ext cx="1371600" cy="381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dirty="0" smtClean="0"/>
              <a:t>PRODUCT</a:t>
            </a:r>
            <a:endParaRPr lang="en-US" sz="1200" dirty="0"/>
          </a:p>
        </p:txBody>
      </p:sp>
      <p:sp>
        <p:nvSpPr>
          <p:cNvPr id="12" name="Rounded Rectangle 11"/>
          <p:cNvSpPr/>
          <p:nvPr/>
        </p:nvSpPr>
        <p:spPr>
          <a:xfrm>
            <a:off x="4648200" y="1676400"/>
            <a:ext cx="1371600" cy="381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dirty="0" smtClean="0"/>
              <a:t>SERVICE</a:t>
            </a:r>
            <a:endParaRPr lang="en-US" sz="1200" dirty="0"/>
          </a:p>
        </p:txBody>
      </p:sp>
      <p:cxnSp>
        <p:nvCxnSpPr>
          <p:cNvPr id="16" name="Straight Arrow Connector 15"/>
          <p:cNvCxnSpPr/>
          <p:nvPr/>
        </p:nvCxnSpPr>
        <p:spPr>
          <a:xfrm rot="5400000">
            <a:off x="3010694" y="1561306"/>
            <a:ext cx="228600" cy="1588"/>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5220494" y="1561306"/>
            <a:ext cx="228600" cy="1588"/>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124200" y="1447800"/>
            <a:ext cx="2209800" cy="1588"/>
          </a:xfrm>
          <a:prstGeom prst="line">
            <a:avLst/>
          </a:prstGeom>
          <a:ln w="28575"/>
        </p:spPr>
        <p:style>
          <a:lnRef idx="1">
            <a:schemeClr val="accent6"/>
          </a:lnRef>
          <a:fillRef idx="0">
            <a:schemeClr val="accent6"/>
          </a:fillRef>
          <a:effectRef idx="0">
            <a:schemeClr val="accent6"/>
          </a:effectRef>
          <a:fontRef idx="minor">
            <a:schemeClr val="tx1"/>
          </a:fontRef>
        </p:style>
      </p:cxnSp>
      <p:graphicFrame>
        <p:nvGraphicFramePr>
          <p:cNvPr id="26" name="Table 25"/>
          <p:cNvGraphicFramePr>
            <a:graphicFrameLocks noGrp="1"/>
          </p:cNvGraphicFramePr>
          <p:nvPr/>
        </p:nvGraphicFramePr>
        <p:xfrm>
          <a:off x="1295400" y="2438400"/>
          <a:ext cx="5638800" cy="2727960"/>
        </p:xfrm>
        <a:graphic>
          <a:graphicData uri="http://schemas.openxmlformats.org/drawingml/2006/table">
            <a:tbl>
              <a:tblPr firstRow="1" bandRow="1">
                <a:effectLst>
                  <a:innerShdw blurRad="63500" dist="50800" dir="8100000">
                    <a:prstClr val="black">
                      <a:alpha val="50000"/>
                    </a:prstClr>
                  </a:innerShdw>
                </a:effectLst>
                <a:tableStyleId>{5C22544A-7EE6-4342-B048-85BDC9FD1C3A}</a:tableStyleId>
              </a:tblPr>
              <a:tblGrid>
                <a:gridCol w="5638800"/>
              </a:tblGrid>
              <a:tr h="457200">
                <a:tc>
                  <a:txBody>
                    <a:bodyPr/>
                    <a:lstStyle/>
                    <a:p>
                      <a:pPr algn="ctr"/>
                      <a:r>
                        <a:rPr lang="en-US" sz="1200" dirty="0" smtClean="0"/>
                        <a:t>SCANNING THE ENVIRONMENT AND EVALUATING</a:t>
                      </a:r>
                    </a:p>
                    <a:p>
                      <a:pPr algn="ctr"/>
                      <a:r>
                        <a:rPr lang="en-US" sz="1200" dirty="0" smtClean="0"/>
                        <a:t>OF SELF AND THE COMMUNITY</a:t>
                      </a:r>
                      <a:endParaRPr lang="en-US" sz="1200" dirty="0"/>
                    </a:p>
                  </a:txBody>
                  <a:tcPr/>
                </a:tc>
              </a:tr>
              <a:tr h="1600200">
                <a:tc>
                  <a:txBody>
                    <a:bodyPr/>
                    <a:lstStyle/>
                    <a:p>
                      <a:r>
                        <a:rPr lang="en-US" sz="1100" u="sng" dirty="0" smtClean="0"/>
                        <a:t>ENVIRONMENT</a:t>
                      </a:r>
                    </a:p>
                    <a:p>
                      <a:r>
                        <a:rPr lang="en-US" sz="1100" u="none" dirty="0" smtClean="0"/>
                        <a:t>POPULATION</a:t>
                      </a:r>
                      <a:r>
                        <a:rPr lang="en-US" sz="1100" u="none" baseline="0" dirty="0" smtClean="0"/>
                        <a:t> STRUCTURE,</a:t>
                      </a:r>
                    </a:p>
                    <a:p>
                      <a:r>
                        <a:rPr lang="en-US" sz="1100" u="none" baseline="0" dirty="0" smtClean="0"/>
                        <a:t>INCOME AND TASTE</a:t>
                      </a:r>
                    </a:p>
                    <a:p>
                      <a:r>
                        <a:rPr lang="en-US" sz="1100" u="none" baseline="0" dirty="0" smtClean="0"/>
                        <a:t>IMPORT AND EXPORT DATA</a:t>
                      </a:r>
                    </a:p>
                    <a:p>
                      <a:r>
                        <a:rPr lang="en-US" sz="1100" u="none" baseline="0" dirty="0" smtClean="0"/>
                        <a:t>LOCAL RESOURCES AND</a:t>
                      </a:r>
                    </a:p>
                    <a:p>
                      <a:r>
                        <a:rPr lang="en-US" sz="1100" u="none" baseline="0" dirty="0" smtClean="0"/>
                        <a:t>TECHNOLOGY</a:t>
                      </a:r>
                    </a:p>
                    <a:p>
                      <a:r>
                        <a:rPr lang="en-US" sz="1100" u="none" baseline="0" dirty="0" smtClean="0"/>
                        <a:t>INDUSTRIAL LINKAGES</a:t>
                      </a:r>
                    </a:p>
                    <a:p>
                      <a:r>
                        <a:rPr lang="en-US" sz="1100" u="none" baseline="0" dirty="0" smtClean="0"/>
                        <a:t>DEVELOPMENT PROJECTS</a:t>
                      </a:r>
                    </a:p>
                    <a:p>
                      <a:r>
                        <a:rPr lang="en-US" sz="1100" u="none" baseline="0" dirty="0" smtClean="0"/>
                        <a:t>BY THE PUBLIC AND</a:t>
                      </a:r>
                    </a:p>
                    <a:p>
                      <a:r>
                        <a:rPr lang="en-US" sz="1100" u="none" baseline="0" dirty="0" smtClean="0"/>
                        <a:t>PRIVATE SECTORS</a:t>
                      </a:r>
                    </a:p>
                    <a:p>
                      <a:r>
                        <a:rPr lang="en-US" sz="1100" u="none" baseline="0" dirty="0" smtClean="0"/>
                        <a:t>NEW GOVERNMENT RULING</a:t>
                      </a:r>
                    </a:p>
                    <a:p>
                      <a:r>
                        <a:rPr lang="en-US" sz="1100" u="none" baseline="0" dirty="0" smtClean="0"/>
                        <a:t>SOCIAL PROBLEMS</a:t>
                      </a:r>
                    </a:p>
                    <a:p>
                      <a:r>
                        <a:rPr lang="en-US" sz="1100" u="none" baseline="0" dirty="0" smtClean="0"/>
                        <a:t>MEDIA AND THE INTERNET</a:t>
                      </a:r>
                    </a:p>
                  </a:txBody>
                  <a:tcPr/>
                </a:tc>
              </a:tr>
            </a:tbl>
          </a:graphicData>
        </a:graphic>
      </p:graphicFrame>
      <p:sp>
        <p:nvSpPr>
          <p:cNvPr id="28" name="TextBox 27"/>
          <p:cNvSpPr txBox="1"/>
          <p:nvPr/>
        </p:nvSpPr>
        <p:spPr>
          <a:xfrm>
            <a:off x="3505200" y="2895600"/>
            <a:ext cx="1233030" cy="1277273"/>
          </a:xfrm>
          <a:prstGeom prst="rect">
            <a:avLst/>
          </a:prstGeom>
          <a:noFill/>
        </p:spPr>
        <p:txBody>
          <a:bodyPr wrap="none" rtlCol="0">
            <a:spAutoFit/>
          </a:bodyPr>
          <a:lstStyle/>
          <a:p>
            <a:r>
              <a:rPr lang="en-US" sz="1100" u="sng" dirty="0" smtClean="0"/>
              <a:t>ONESELF</a:t>
            </a:r>
          </a:p>
          <a:p>
            <a:r>
              <a:rPr lang="en-US" sz="1100" dirty="0" smtClean="0"/>
              <a:t>EXPERIENCE</a:t>
            </a:r>
          </a:p>
          <a:p>
            <a:r>
              <a:rPr lang="en-US" sz="1100" dirty="0" smtClean="0"/>
              <a:t>KNOWLEDGE AND</a:t>
            </a:r>
          </a:p>
          <a:p>
            <a:r>
              <a:rPr lang="en-US" sz="1100" dirty="0" smtClean="0"/>
              <a:t>SKILL</a:t>
            </a:r>
          </a:p>
          <a:p>
            <a:r>
              <a:rPr lang="en-US" sz="1100" dirty="0" smtClean="0"/>
              <a:t>FINANCIAL</a:t>
            </a:r>
          </a:p>
          <a:p>
            <a:r>
              <a:rPr lang="en-US" sz="1100" dirty="0" smtClean="0"/>
              <a:t>INTEREST</a:t>
            </a:r>
          </a:p>
          <a:p>
            <a:r>
              <a:rPr lang="en-US" sz="1100" dirty="0" smtClean="0"/>
              <a:t>NETWORKING</a:t>
            </a:r>
            <a:endParaRPr lang="en-US" sz="1100" dirty="0"/>
          </a:p>
        </p:txBody>
      </p:sp>
      <p:sp>
        <p:nvSpPr>
          <p:cNvPr id="29" name="TextBox 28"/>
          <p:cNvSpPr txBox="1"/>
          <p:nvPr/>
        </p:nvSpPr>
        <p:spPr>
          <a:xfrm>
            <a:off x="5334000" y="2895600"/>
            <a:ext cx="1204945" cy="646331"/>
          </a:xfrm>
          <a:prstGeom prst="rect">
            <a:avLst/>
          </a:prstGeom>
          <a:noFill/>
        </p:spPr>
        <p:txBody>
          <a:bodyPr wrap="none" rtlCol="0">
            <a:spAutoFit/>
          </a:bodyPr>
          <a:lstStyle/>
          <a:p>
            <a:r>
              <a:rPr lang="en-US" sz="1200" u="sng" dirty="0" smtClean="0"/>
              <a:t>COMMUNITY</a:t>
            </a:r>
          </a:p>
          <a:p>
            <a:r>
              <a:rPr lang="en-US" sz="1200" dirty="0" smtClean="0"/>
              <a:t>VALUES/NORMS</a:t>
            </a:r>
          </a:p>
          <a:p>
            <a:r>
              <a:rPr lang="en-US" sz="1200" dirty="0" smtClean="0"/>
              <a:t>PERCEPTION</a:t>
            </a:r>
            <a:endParaRPr lang="en-US" sz="1200" dirty="0"/>
          </a:p>
        </p:txBody>
      </p:sp>
      <p:cxnSp>
        <p:nvCxnSpPr>
          <p:cNvPr id="31" name="Straight Connector 30"/>
          <p:cNvCxnSpPr/>
          <p:nvPr/>
        </p:nvCxnSpPr>
        <p:spPr>
          <a:xfrm rot="5400000">
            <a:off x="4191794" y="1370806"/>
            <a:ext cx="152400" cy="1588"/>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124200" y="2209800"/>
            <a:ext cx="2209800" cy="1588"/>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33" name="Straight Arrow Connector 32"/>
          <p:cNvCxnSpPr/>
          <p:nvPr/>
        </p:nvCxnSpPr>
        <p:spPr>
          <a:xfrm rot="5400000">
            <a:off x="4153694" y="2323306"/>
            <a:ext cx="228600" cy="1588"/>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3048794" y="2132806"/>
            <a:ext cx="152400" cy="1588"/>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5258594" y="2132806"/>
            <a:ext cx="152400" cy="1588"/>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36" name="Table 35"/>
          <p:cNvGraphicFramePr>
            <a:graphicFrameLocks noGrp="1"/>
          </p:cNvGraphicFramePr>
          <p:nvPr/>
        </p:nvGraphicFramePr>
        <p:xfrm>
          <a:off x="1295400" y="5410200"/>
          <a:ext cx="2133600" cy="1188720"/>
        </p:xfrm>
        <a:graphic>
          <a:graphicData uri="http://schemas.openxmlformats.org/drawingml/2006/table">
            <a:tbl>
              <a:tblPr firstRow="1" bandRow="1">
                <a:tableStyleId>{7DF18680-E054-41AD-8BC1-D1AEF772440D}</a:tableStyleId>
              </a:tblPr>
              <a:tblGrid>
                <a:gridCol w="2133600"/>
              </a:tblGrid>
              <a:tr h="408940">
                <a:tc>
                  <a:txBody>
                    <a:bodyPr/>
                    <a:lstStyle/>
                    <a:p>
                      <a:r>
                        <a:rPr lang="en-US" sz="1100" dirty="0" smtClean="0"/>
                        <a:t>SCREENING OF BUSINESS</a:t>
                      </a:r>
                      <a:r>
                        <a:rPr lang="en-US" sz="1100" baseline="0" dirty="0" smtClean="0"/>
                        <a:t> OPPORTUNITIES</a:t>
                      </a:r>
                      <a:endParaRPr lang="en-US" sz="1100" dirty="0"/>
                    </a:p>
                  </a:txBody>
                  <a:tcPr/>
                </a:tc>
              </a:tr>
              <a:tr h="408940">
                <a:tc>
                  <a:txBody>
                    <a:bodyPr/>
                    <a:lstStyle/>
                    <a:p>
                      <a:r>
                        <a:rPr lang="en-US" sz="1100" dirty="0" smtClean="0"/>
                        <a:t>LEGAL</a:t>
                      </a:r>
                    </a:p>
                    <a:p>
                      <a:r>
                        <a:rPr lang="en-US" sz="1100" dirty="0" smtClean="0"/>
                        <a:t>MONOPOLISTIC POWER/ LEVEL OF COMPETITION</a:t>
                      </a:r>
                    </a:p>
                    <a:p>
                      <a:r>
                        <a:rPr lang="en-US" sz="1100" dirty="0" smtClean="0"/>
                        <a:t>CAPITAL REQUIREMENT RISKS</a:t>
                      </a:r>
                      <a:endParaRPr lang="en-US" sz="1100" dirty="0"/>
                    </a:p>
                  </a:txBody>
                  <a:tcPr/>
                </a:tc>
              </a:tr>
            </a:tbl>
          </a:graphicData>
        </a:graphic>
      </p:graphicFrame>
      <p:cxnSp>
        <p:nvCxnSpPr>
          <p:cNvPr id="37" name="Straight Arrow Connector 36"/>
          <p:cNvCxnSpPr/>
          <p:nvPr/>
        </p:nvCxnSpPr>
        <p:spPr>
          <a:xfrm rot="5400000">
            <a:off x="2324894" y="5295106"/>
            <a:ext cx="228600" cy="1588"/>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0" name="Table 39"/>
          <p:cNvGraphicFramePr>
            <a:graphicFrameLocks noGrp="1"/>
          </p:cNvGraphicFramePr>
          <p:nvPr/>
        </p:nvGraphicFramePr>
        <p:xfrm>
          <a:off x="4267200" y="5291712"/>
          <a:ext cx="2743200" cy="1566288"/>
        </p:xfrm>
        <a:graphic>
          <a:graphicData uri="http://schemas.openxmlformats.org/drawingml/2006/table">
            <a:tbl>
              <a:tblPr firstRow="1" bandRow="1">
                <a:tableStyleId>{7DF18680-E054-41AD-8BC1-D1AEF772440D}</a:tableStyleId>
              </a:tblPr>
              <a:tblGrid>
                <a:gridCol w="2743200"/>
              </a:tblGrid>
              <a:tr h="384432">
                <a:tc>
                  <a:txBody>
                    <a:bodyPr/>
                    <a:lstStyle/>
                    <a:p>
                      <a:r>
                        <a:rPr lang="en-US" sz="1100" dirty="0" smtClean="0"/>
                        <a:t>SELECTING A BUSINESS</a:t>
                      </a:r>
                      <a:r>
                        <a:rPr lang="en-US" sz="1100" baseline="0" dirty="0" smtClean="0"/>
                        <a:t> OPPORTUNITY</a:t>
                      </a:r>
                    </a:p>
                    <a:p>
                      <a:r>
                        <a:rPr lang="en-US" sz="1100" baseline="0" dirty="0" smtClean="0"/>
                        <a:t>AND PREPAIRING A BUSINESS PLAN</a:t>
                      </a:r>
                      <a:endParaRPr lang="en-US" sz="1100" dirty="0"/>
                    </a:p>
                  </a:txBody>
                  <a:tcPr/>
                </a:tc>
              </a:tr>
              <a:tr h="1139568">
                <a:tc>
                  <a:txBody>
                    <a:bodyPr/>
                    <a:lstStyle/>
                    <a:p>
                      <a:r>
                        <a:rPr lang="en-US" sz="1100" dirty="0" smtClean="0"/>
                        <a:t>LEGAL</a:t>
                      </a:r>
                    </a:p>
                    <a:p>
                      <a:r>
                        <a:rPr lang="en-US" sz="1100" dirty="0" smtClean="0"/>
                        <a:t>ADMINISTRATIVE/ORGANISATION</a:t>
                      </a:r>
                      <a:r>
                        <a:rPr lang="en-US" sz="1100" baseline="0" dirty="0" smtClean="0"/>
                        <a:t> PLAN</a:t>
                      </a:r>
                    </a:p>
                    <a:p>
                      <a:r>
                        <a:rPr lang="en-US" sz="1100" baseline="0" dirty="0" smtClean="0"/>
                        <a:t>MARKETING PLAN</a:t>
                      </a:r>
                    </a:p>
                    <a:p>
                      <a:r>
                        <a:rPr lang="en-US" sz="1100" baseline="0" dirty="0" smtClean="0"/>
                        <a:t>OPERATIONS/PRODUCTION PLAN</a:t>
                      </a:r>
                    </a:p>
                    <a:p>
                      <a:r>
                        <a:rPr lang="en-US" sz="1100" baseline="0" dirty="0" smtClean="0"/>
                        <a:t>FINANCIAL PLAN</a:t>
                      </a:r>
                    </a:p>
                    <a:p>
                      <a:r>
                        <a:rPr lang="en-US" sz="1100" baseline="0" dirty="0" smtClean="0"/>
                        <a:t>IMPLEMENTATION</a:t>
                      </a:r>
                    </a:p>
                  </a:txBody>
                  <a:tcPr/>
                </a:tc>
              </a:tr>
            </a:tbl>
          </a:graphicData>
        </a:graphic>
      </p:graphicFrame>
      <p:cxnSp>
        <p:nvCxnSpPr>
          <p:cNvPr id="41" name="Straight Arrow Connector 40"/>
          <p:cNvCxnSpPr/>
          <p:nvPr/>
        </p:nvCxnSpPr>
        <p:spPr>
          <a:xfrm>
            <a:off x="3581400" y="6248400"/>
            <a:ext cx="457200" cy="1588"/>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752600"/>
            <a:ext cx="7467600" cy="4648200"/>
          </a:xfrm>
        </p:spPr>
        <p:txBody>
          <a:bodyPr>
            <a:normAutofit fontScale="62500" lnSpcReduction="20000"/>
          </a:bodyPr>
          <a:lstStyle/>
          <a:p>
            <a:pPr>
              <a:buNone/>
            </a:pPr>
            <a:r>
              <a:rPr lang="en-US" sz="7700" b="1" dirty="0" smtClean="0">
                <a:solidFill>
                  <a:srgbClr val="00B050"/>
                </a:solidFill>
              </a:rPr>
              <a:t>7</a:t>
            </a:r>
            <a:r>
              <a:rPr lang="en-US" b="1" dirty="0" smtClean="0"/>
              <a:t> Tips For Choosing The Right Business </a:t>
            </a:r>
          </a:p>
          <a:p>
            <a:pPr>
              <a:buNone/>
            </a:pPr>
            <a:r>
              <a:rPr lang="en-US" b="1" dirty="0" smtClean="0"/>
              <a:t>Opportunity :</a:t>
            </a:r>
          </a:p>
          <a:p>
            <a:pPr>
              <a:buNone/>
            </a:pPr>
            <a:endParaRPr lang="en-US" sz="1300" b="1" dirty="0" smtClean="0"/>
          </a:p>
          <a:p>
            <a:pPr>
              <a:buNone/>
            </a:pPr>
            <a:r>
              <a:rPr lang="en-US" b="1" i="1" dirty="0" smtClean="0">
                <a:solidFill>
                  <a:schemeClr val="accent2">
                    <a:lumMod val="50000"/>
                  </a:schemeClr>
                </a:solidFill>
              </a:rPr>
              <a:t>Tip   1</a:t>
            </a:r>
            <a:r>
              <a:rPr lang="en-US" b="1" dirty="0" smtClean="0"/>
              <a:t> – </a:t>
            </a:r>
            <a:r>
              <a:rPr lang="en-US" b="1" dirty="0" smtClean="0"/>
              <a:t>How long </a:t>
            </a:r>
            <a:r>
              <a:rPr lang="en-US" b="1" dirty="0" smtClean="0"/>
              <a:t>h</a:t>
            </a:r>
            <a:r>
              <a:rPr lang="en-US" b="1" dirty="0" smtClean="0"/>
              <a:t>as </a:t>
            </a:r>
            <a:r>
              <a:rPr lang="en-US" b="1" dirty="0" smtClean="0"/>
              <a:t>t</a:t>
            </a:r>
            <a:r>
              <a:rPr lang="en-US" b="1" dirty="0" smtClean="0"/>
              <a:t>he company been in business?</a:t>
            </a:r>
          </a:p>
          <a:p>
            <a:pPr>
              <a:buNone/>
            </a:pPr>
            <a:endParaRPr lang="en-US" sz="1100" dirty="0" smtClean="0"/>
          </a:p>
          <a:p>
            <a:pPr>
              <a:buNone/>
            </a:pPr>
            <a:r>
              <a:rPr lang="en-US" b="1" i="1" dirty="0" smtClean="0">
                <a:solidFill>
                  <a:schemeClr val="accent2">
                    <a:lumMod val="50000"/>
                  </a:schemeClr>
                </a:solidFill>
              </a:rPr>
              <a:t>Tip  2</a:t>
            </a:r>
            <a:r>
              <a:rPr lang="en-US" b="1" dirty="0" smtClean="0">
                <a:solidFill>
                  <a:schemeClr val="accent2">
                    <a:lumMod val="50000"/>
                  </a:schemeClr>
                </a:solidFill>
              </a:rPr>
              <a:t> </a:t>
            </a:r>
            <a:r>
              <a:rPr lang="en-US" b="1" dirty="0" smtClean="0"/>
              <a:t>– Is the product or service unique?</a:t>
            </a:r>
          </a:p>
          <a:p>
            <a:pPr>
              <a:buNone/>
            </a:pPr>
            <a:endParaRPr lang="en-US" sz="1300" dirty="0" smtClean="0"/>
          </a:p>
          <a:p>
            <a:pPr>
              <a:buNone/>
            </a:pPr>
            <a:r>
              <a:rPr lang="en-US" b="1" i="1" dirty="0" smtClean="0">
                <a:solidFill>
                  <a:schemeClr val="accent2">
                    <a:lumMod val="50000"/>
                  </a:schemeClr>
                </a:solidFill>
              </a:rPr>
              <a:t>Tip  3</a:t>
            </a:r>
            <a:r>
              <a:rPr lang="en-US" b="1" dirty="0" smtClean="0">
                <a:solidFill>
                  <a:schemeClr val="accent2">
                    <a:lumMod val="50000"/>
                  </a:schemeClr>
                </a:solidFill>
              </a:rPr>
              <a:t> </a:t>
            </a:r>
            <a:r>
              <a:rPr lang="en-US" b="1" dirty="0" smtClean="0"/>
              <a:t>– Is there a need for the product?</a:t>
            </a:r>
          </a:p>
          <a:p>
            <a:pPr>
              <a:buNone/>
            </a:pPr>
            <a:endParaRPr lang="en-US" sz="1300" dirty="0" smtClean="0"/>
          </a:p>
          <a:p>
            <a:pPr>
              <a:buNone/>
            </a:pPr>
            <a:r>
              <a:rPr lang="en-US" b="1" i="1" dirty="0" smtClean="0">
                <a:solidFill>
                  <a:schemeClr val="accent2">
                    <a:lumMod val="50000"/>
                  </a:schemeClr>
                </a:solidFill>
              </a:rPr>
              <a:t>Tip  4</a:t>
            </a:r>
            <a:r>
              <a:rPr lang="en-US" b="1" dirty="0" smtClean="0">
                <a:solidFill>
                  <a:schemeClr val="accent2">
                    <a:lumMod val="50000"/>
                  </a:schemeClr>
                </a:solidFill>
              </a:rPr>
              <a:t> </a:t>
            </a:r>
            <a:r>
              <a:rPr lang="en-US" b="1" dirty="0" smtClean="0"/>
              <a:t>– Is the product or service trendy or a fad?</a:t>
            </a:r>
          </a:p>
          <a:p>
            <a:pPr>
              <a:buNone/>
            </a:pPr>
            <a:endParaRPr lang="en-US" sz="1300" b="1" i="1" dirty="0" smtClean="0"/>
          </a:p>
          <a:p>
            <a:pPr marL="855663" indent="-855663">
              <a:buNone/>
              <a:tabLst>
                <a:tab pos="747713" algn="l"/>
              </a:tabLst>
            </a:pPr>
            <a:r>
              <a:rPr lang="en-US" b="1" i="1" dirty="0" smtClean="0">
                <a:solidFill>
                  <a:schemeClr val="accent2">
                    <a:lumMod val="50000"/>
                  </a:schemeClr>
                </a:solidFill>
              </a:rPr>
              <a:t>Tip  5</a:t>
            </a:r>
            <a:r>
              <a:rPr lang="en-US" b="1" dirty="0" smtClean="0">
                <a:solidFill>
                  <a:schemeClr val="accent2">
                    <a:lumMod val="50000"/>
                  </a:schemeClr>
                </a:solidFill>
              </a:rPr>
              <a:t> </a:t>
            </a:r>
            <a:r>
              <a:rPr lang="en-US" b="1" dirty="0" smtClean="0"/>
              <a:t>– Can you generate immediate income with the opportunity?</a:t>
            </a:r>
            <a:r>
              <a:rPr lang="en-US" b="1" i="1" dirty="0" smtClean="0"/>
              <a:t> </a:t>
            </a:r>
          </a:p>
          <a:p>
            <a:pPr marL="855663" indent="-855663">
              <a:buNone/>
              <a:tabLst>
                <a:tab pos="747713" algn="l"/>
              </a:tabLst>
            </a:pPr>
            <a:endParaRPr lang="en-US" sz="1300" b="1" i="1" dirty="0" smtClean="0"/>
          </a:p>
          <a:p>
            <a:pPr marL="795338" indent="-795338">
              <a:buNone/>
            </a:pPr>
            <a:r>
              <a:rPr lang="en-US" b="1" i="1" dirty="0" smtClean="0">
                <a:solidFill>
                  <a:schemeClr val="accent2">
                    <a:lumMod val="50000"/>
                  </a:schemeClr>
                </a:solidFill>
              </a:rPr>
              <a:t>Tip  6 </a:t>
            </a:r>
            <a:r>
              <a:rPr lang="en-US" b="1" i="1" dirty="0" smtClean="0"/>
              <a:t>–</a:t>
            </a:r>
            <a:r>
              <a:rPr lang="en-US" b="1" dirty="0" smtClean="0"/>
              <a:t> Is there leadership in place that’s committed to your success?</a:t>
            </a:r>
            <a:r>
              <a:rPr lang="en-US" b="1" i="1" dirty="0" smtClean="0"/>
              <a:t> </a:t>
            </a:r>
          </a:p>
          <a:p>
            <a:pPr marL="795338" indent="-795338">
              <a:buNone/>
            </a:pPr>
            <a:endParaRPr lang="en-US" sz="1500" b="1" i="1" dirty="0" smtClean="0"/>
          </a:p>
          <a:p>
            <a:pPr>
              <a:buNone/>
            </a:pPr>
            <a:r>
              <a:rPr lang="en-US" b="1" i="1" dirty="0" smtClean="0">
                <a:solidFill>
                  <a:schemeClr val="accent2">
                    <a:lumMod val="50000"/>
                  </a:schemeClr>
                </a:solidFill>
              </a:rPr>
              <a:t>Tip  7 </a:t>
            </a:r>
            <a:r>
              <a:rPr lang="en-US" b="1" i="1" dirty="0" smtClean="0"/>
              <a:t>–</a:t>
            </a:r>
            <a:r>
              <a:rPr lang="en-US" b="1" dirty="0" smtClean="0"/>
              <a:t> Does it look like something that’s fun?</a:t>
            </a:r>
            <a:endParaRPr lang="en-US" dirty="0" smtClean="0"/>
          </a:p>
          <a:p>
            <a:pPr>
              <a:buNone/>
            </a:pPr>
            <a:endParaRPr lang="en-US" dirty="0" smtClean="0"/>
          </a:p>
          <a:p>
            <a:pPr>
              <a:buNone/>
            </a:pPr>
            <a:endParaRPr lang="en-US" dirty="0" smtClean="0"/>
          </a:p>
          <a:p>
            <a:pPr>
              <a:buNone/>
            </a:pPr>
            <a:endParaRPr lang="en-US" dirty="0"/>
          </a:p>
        </p:txBody>
      </p:sp>
      <p:sp>
        <p:nvSpPr>
          <p:cNvPr id="5" name="Title 1"/>
          <p:cNvSpPr>
            <a:spLocks noGrp="1"/>
          </p:cNvSpPr>
          <p:nvPr>
            <p:ph type="title"/>
          </p:nvPr>
        </p:nvSpPr>
        <p:spPr>
          <a:xfrm>
            <a:off x="152400" y="914400"/>
            <a:ext cx="8229600" cy="1143000"/>
          </a:xfrm>
        </p:spPr>
        <p:txBody>
          <a:bodyPr>
            <a:noAutofit/>
          </a:bodyPr>
          <a:lstStyle/>
          <a:p>
            <a:pPr marL="1200150" indent="-736600" algn="l"/>
            <a:r>
              <a:rPr lang="en-US" sz="3600" dirty="0" smtClean="0">
                <a:solidFill>
                  <a:srgbClr val="0070C0"/>
                </a:solidFill>
              </a:rPr>
              <a:t>4.1  </a:t>
            </a:r>
            <a:r>
              <a:rPr lang="en-US" sz="3600" dirty="0" err="1" smtClean="0">
                <a:solidFill>
                  <a:srgbClr val="0070C0"/>
                </a:solidFill>
              </a:rPr>
              <a:t>Prosess</a:t>
            </a:r>
            <a:r>
              <a:rPr lang="en-US" sz="3600" dirty="0" smtClean="0">
                <a:solidFill>
                  <a:srgbClr val="0070C0"/>
                </a:solidFill>
              </a:rPr>
              <a:t> of Identifying and  Choosing Business Opportunity</a:t>
            </a:r>
            <a:endParaRPr lang="en-US" sz="3600" dirty="0">
              <a:solidFill>
                <a:srgbClr val="0070C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9829800" cy="1143000"/>
          </a:xfrm>
        </p:spPr>
        <p:txBody>
          <a:bodyPr>
            <a:noAutofit/>
          </a:bodyPr>
          <a:lstStyle/>
          <a:p>
            <a:pPr marL="2801938" indent="-2517775"/>
            <a:r>
              <a:rPr lang="en-US" sz="3600" b="1" dirty="0" smtClean="0">
                <a:solidFill>
                  <a:schemeClr val="accent5">
                    <a:lumMod val="75000"/>
                  </a:schemeClr>
                </a:solidFill>
              </a:rPr>
              <a:t>4.2 Analysis of Business Opportunity</a:t>
            </a:r>
            <a:endParaRPr lang="en-US" sz="3600" b="1" dirty="0">
              <a:solidFill>
                <a:schemeClr val="accent5">
                  <a:lumMod val="75000"/>
                </a:schemeClr>
              </a:solidFill>
            </a:endParaRPr>
          </a:p>
        </p:txBody>
      </p:sp>
      <p:sp>
        <p:nvSpPr>
          <p:cNvPr id="3" name="Content Placeholder 2"/>
          <p:cNvSpPr>
            <a:spLocks noGrp="1"/>
          </p:cNvSpPr>
          <p:nvPr>
            <p:ph idx="1"/>
          </p:nvPr>
        </p:nvSpPr>
        <p:spPr>
          <a:xfrm>
            <a:off x="76200" y="1905000"/>
            <a:ext cx="7543800" cy="5029200"/>
          </a:xfrm>
        </p:spPr>
        <p:txBody>
          <a:bodyPr>
            <a:normAutofit fontScale="70000" lnSpcReduction="20000"/>
          </a:bodyPr>
          <a:lstStyle/>
          <a:p>
            <a:r>
              <a:rPr lang="en-US" b="1" dirty="0" smtClean="0">
                <a:solidFill>
                  <a:schemeClr val="bg2">
                    <a:lumMod val="25000"/>
                  </a:schemeClr>
                </a:solidFill>
              </a:rPr>
              <a:t>Identifying </a:t>
            </a:r>
            <a:r>
              <a:rPr lang="en-US" b="1" dirty="0" smtClean="0">
                <a:solidFill>
                  <a:schemeClr val="bg2">
                    <a:lumMod val="25000"/>
                  </a:schemeClr>
                </a:solidFill>
              </a:rPr>
              <a:t>The Needs and Wants of Customers</a:t>
            </a:r>
            <a:r>
              <a:rPr lang="en-US" b="1" dirty="0" smtClean="0">
                <a:solidFill>
                  <a:schemeClr val="bg2">
                    <a:lumMod val="25000"/>
                  </a:schemeClr>
                </a:solidFill>
              </a:rPr>
              <a:t>.</a:t>
            </a:r>
          </a:p>
          <a:p>
            <a:pPr lvl="1"/>
            <a:r>
              <a:rPr lang="en-US" b="1" dirty="0" smtClean="0">
                <a:solidFill>
                  <a:schemeClr val="bg2">
                    <a:lumMod val="25000"/>
                  </a:schemeClr>
                </a:solidFill>
              </a:rPr>
              <a:t>Types of products</a:t>
            </a:r>
          </a:p>
          <a:p>
            <a:pPr lvl="2"/>
            <a:r>
              <a:rPr lang="en-US" b="1" dirty="0" smtClean="0">
                <a:solidFill>
                  <a:schemeClr val="bg2">
                    <a:lumMod val="25000"/>
                  </a:schemeClr>
                </a:solidFill>
              </a:rPr>
              <a:t>Convenience- every purchase</a:t>
            </a:r>
          </a:p>
          <a:p>
            <a:pPr lvl="2"/>
            <a:r>
              <a:rPr lang="en-US" b="1" dirty="0" smtClean="0">
                <a:solidFill>
                  <a:schemeClr val="bg2">
                    <a:lumMod val="25000"/>
                  </a:schemeClr>
                </a:solidFill>
              </a:rPr>
              <a:t>Shopping – products  purchased after detailed consideration and comparison of brands</a:t>
            </a:r>
          </a:p>
          <a:p>
            <a:pPr lvl="2"/>
            <a:r>
              <a:rPr lang="en-US" b="1" dirty="0" smtClean="0">
                <a:solidFill>
                  <a:schemeClr val="bg2">
                    <a:lumMod val="25000"/>
                  </a:schemeClr>
                </a:solidFill>
              </a:rPr>
              <a:t>Specialty- products that people make special effort to purchase.</a:t>
            </a:r>
          </a:p>
          <a:p>
            <a:pPr lvl="2"/>
            <a:r>
              <a:rPr lang="en-US" b="1" dirty="0" smtClean="0">
                <a:solidFill>
                  <a:schemeClr val="bg2">
                    <a:lumMod val="25000"/>
                  </a:schemeClr>
                </a:solidFill>
              </a:rPr>
              <a:t>Unsought- goods / services that we don’t yet know that we want</a:t>
            </a:r>
          </a:p>
          <a:p>
            <a:pPr lvl="1">
              <a:lnSpc>
                <a:spcPct val="120000"/>
              </a:lnSpc>
            </a:pPr>
            <a:r>
              <a:rPr lang="en-US" sz="2600" dirty="0" smtClean="0"/>
              <a:t>Every </a:t>
            </a:r>
            <a:r>
              <a:rPr lang="en-US" sz="2600" dirty="0"/>
              <a:t>business opportunity begins with the </a:t>
            </a:r>
            <a:r>
              <a:rPr lang="en-US" sz="2600" dirty="0" smtClean="0"/>
              <a:t>existence </a:t>
            </a:r>
            <a:r>
              <a:rPr lang="en-US" sz="2600" dirty="0"/>
              <a:t>of various customers’ needs and want  for a particular product or </a:t>
            </a:r>
            <a:r>
              <a:rPr lang="en-US" sz="2600" dirty="0" smtClean="0"/>
              <a:t>service.</a:t>
            </a:r>
          </a:p>
          <a:p>
            <a:pPr lvl="1">
              <a:lnSpc>
                <a:spcPct val="120000"/>
              </a:lnSpc>
            </a:pPr>
            <a:r>
              <a:rPr lang="en-US" sz="2600" dirty="0" smtClean="0"/>
              <a:t>Human </a:t>
            </a:r>
            <a:r>
              <a:rPr lang="en-US" sz="2600" dirty="0" smtClean="0"/>
              <a:t>need and want are  unlimited and are all kinds. </a:t>
            </a:r>
            <a:endParaRPr lang="en-US" sz="2600" dirty="0" smtClean="0"/>
          </a:p>
          <a:p>
            <a:pPr lvl="1">
              <a:lnSpc>
                <a:spcPct val="120000"/>
              </a:lnSpc>
            </a:pPr>
            <a:r>
              <a:rPr lang="en-US" sz="2600" dirty="0" smtClean="0"/>
              <a:t>As </a:t>
            </a:r>
            <a:r>
              <a:rPr lang="en-US" sz="2600" dirty="0" smtClean="0"/>
              <a:t>society  becomes more </a:t>
            </a:r>
            <a:r>
              <a:rPr lang="en-US" sz="2600" dirty="0" smtClean="0"/>
              <a:t>affluent, </a:t>
            </a:r>
            <a:r>
              <a:rPr lang="en-US" sz="2600" dirty="0" smtClean="0"/>
              <a:t>there will be  more human needs and want to be </a:t>
            </a:r>
            <a:r>
              <a:rPr lang="en-US" sz="2600" dirty="0" smtClean="0"/>
              <a:t>fulfilled. </a:t>
            </a:r>
          </a:p>
          <a:p>
            <a:pPr lvl="1">
              <a:lnSpc>
                <a:spcPct val="120000"/>
              </a:lnSpc>
            </a:pPr>
            <a:r>
              <a:rPr lang="en-US" sz="2600" dirty="0" smtClean="0"/>
              <a:t>This </a:t>
            </a:r>
            <a:r>
              <a:rPr lang="en-US" sz="2600" dirty="0" smtClean="0"/>
              <a:t>will translate into more business opportunities that can be grabbed by  </a:t>
            </a:r>
            <a:r>
              <a:rPr lang="en-US" sz="2600" dirty="0" err="1" smtClean="0"/>
              <a:t>entrepreunors</a:t>
            </a:r>
            <a:r>
              <a:rPr lang="en-US" sz="2600" dirty="0" smtClean="0"/>
              <a:t> </a:t>
            </a:r>
            <a:r>
              <a:rPr lang="en-US" sz="2600" dirty="0" smtClean="0"/>
              <a:t>in offering products and services. </a:t>
            </a:r>
            <a:endParaRPr lang="en-US" sz="2600" dirty="0" smtClean="0"/>
          </a:p>
          <a:p>
            <a:pPr lvl="1">
              <a:lnSpc>
                <a:spcPct val="120000"/>
              </a:lnSpc>
            </a:pPr>
            <a:r>
              <a:rPr lang="en-US" sz="2600" dirty="0" smtClean="0"/>
              <a:t>Thus entrepreneur </a:t>
            </a:r>
            <a:r>
              <a:rPr lang="en-US" sz="2600" dirty="0" smtClean="0"/>
              <a:t>must be sensitive to changes in customers’ needs and wants in order to identify business opportunities.</a:t>
            </a:r>
            <a:endParaRPr lang="en-US" sz="2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05000"/>
            <a:ext cx="7772400" cy="4525963"/>
          </a:xfrm>
        </p:spPr>
        <p:txBody>
          <a:bodyPr>
            <a:normAutofit/>
          </a:bodyPr>
          <a:lstStyle/>
          <a:p>
            <a:r>
              <a:rPr lang="ms-MY" b="1" dirty="0" smtClean="0">
                <a:solidFill>
                  <a:schemeClr val="bg2">
                    <a:lumMod val="25000"/>
                  </a:schemeClr>
                </a:solidFill>
              </a:rPr>
              <a:t>Opportunity-focused</a:t>
            </a:r>
            <a:r>
              <a:rPr lang="ms-MY" dirty="0" smtClean="0"/>
              <a:t>.</a:t>
            </a:r>
          </a:p>
          <a:p>
            <a:pPr lvl="1"/>
            <a:r>
              <a:rPr lang="ms-MY" dirty="0" smtClean="0"/>
              <a:t>Entrepreneurs </a:t>
            </a:r>
            <a:r>
              <a:rPr lang="ms-MY" dirty="0" smtClean="0"/>
              <a:t>start with the customer and the market in mind. </a:t>
            </a:r>
            <a:endParaRPr lang="ms-MY" dirty="0" smtClean="0"/>
          </a:p>
          <a:p>
            <a:pPr lvl="1"/>
            <a:r>
              <a:rPr lang="ms-MY" dirty="0" smtClean="0"/>
              <a:t>They </a:t>
            </a:r>
            <a:r>
              <a:rPr lang="ms-MY" dirty="0" smtClean="0"/>
              <a:t>analyze the market to determine industry issues, market structure, market size, growth rate, market capacity, attainable market share, cost structure, the core economics, exit strategy issues, time to breakeven, opportunity costs, and barriers to entry. </a:t>
            </a:r>
          </a:p>
          <a:p>
            <a:endParaRPr lang="en-US" dirty="0"/>
          </a:p>
        </p:txBody>
      </p:sp>
      <p:sp>
        <p:nvSpPr>
          <p:cNvPr id="5" name="Title 1"/>
          <p:cNvSpPr>
            <a:spLocks noGrp="1"/>
          </p:cNvSpPr>
          <p:nvPr>
            <p:ph type="title"/>
          </p:nvPr>
        </p:nvSpPr>
        <p:spPr>
          <a:xfrm>
            <a:off x="-1066800" y="914400"/>
            <a:ext cx="9829800" cy="1143000"/>
          </a:xfrm>
        </p:spPr>
        <p:txBody>
          <a:bodyPr>
            <a:noAutofit/>
          </a:bodyPr>
          <a:lstStyle/>
          <a:p>
            <a:pPr marL="2801938" indent="-2517775"/>
            <a:r>
              <a:rPr lang="en-US" sz="3600" b="1" dirty="0" smtClean="0">
                <a:solidFill>
                  <a:schemeClr val="accent5">
                    <a:lumMod val="75000"/>
                  </a:schemeClr>
                </a:solidFill>
              </a:rPr>
              <a:t>4.2 Analysis of Business Opportunity</a:t>
            </a:r>
            <a:endParaRPr lang="en-US" sz="3600" b="1" dirty="0">
              <a:solidFill>
                <a:schemeClr val="accent5">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740</TotalTime>
  <Words>2223</Words>
  <Application>Microsoft Office PowerPoint</Application>
  <PresentationFormat>On-screen Show (4:3)</PresentationFormat>
  <Paragraphs>491</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PowerPoint Presentation</vt:lpstr>
      <vt:lpstr>Topic to be covered today</vt:lpstr>
      <vt:lpstr> 4.0  IDENTIFICATION AND CHOOSING     BUSINESS OPPORTUNITY</vt:lpstr>
      <vt:lpstr> 4.0  IDENTIFICATION AND CHOOSING     BUSINESS OPPORTUNITY</vt:lpstr>
      <vt:lpstr>4.1  Prosess of Identifying and  Choosing Business Opportunity</vt:lpstr>
      <vt:lpstr>PowerPoint Presentation</vt:lpstr>
      <vt:lpstr>4.1  Prosess of Identifying and  Choosing Business Opportunity</vt:lpstr>
      <vt:lpstr>4.2 Analysis of Business Opportunity</vt:lpstr>
      <vt:lpstr>4.2 Analysis of Business Opportunity</vt:lpstr>
      <vt:lpstr>4.2 Analysis of Business Opportunity</vt:lpstr>
      <vt:lpstr>4.2 Analysis of Business Opportunity</vt:lpstr>
      <vt:lpstr>4.2 Analysis of Business Opportunity</vt:lpstr>
      <vt:lpstr>4.2 Analysis of Business Opportunity</vt:lpstr>
      <vt:lpstr>4.2 Analysis of Business Opportunity</vt:lpstr>
      <vt:lpstr>4.2 Analysis of Business Opportunity</vt:lpstr>
      <vt:lpstr>4.2 Analysis of Business Opportunity</vt:lpstr>
      <vt:lpstr>4.2 Analysis of Business Opportunity</vt:lpstr>
      <vt:lpstr>4.2 Analysis of Business Opportunity</vt:lpstr>
      <vt:lpstr>4.2 Analysis of Business Opportunity</vt:lpstr>
      <vt:lpstr>4.2 Analysis of Business Opportunity</vt:lpstr>
      <vt:lpstr>4.2 Analysis of Business Opportunity</vt:lpstr>
      <vt:lpstr>4.2 Analysis of Business Opportunity</vt:lpstr>
      <vt:lpstr>4.2 Analysis of Business Opportunity</vt:lpstr>
      <vt:lpstr>4.2 Analysis of Business Opportunity</vt:lpstr>
      <vt:lpstr>4.3  Analyzing  Environment, Self  Assessment    And Community Value</vt:lpstr>
      <vt:lpstr>PowerPoint Presentation</vt:lpstr>
      <vt:lpstr>PowerPoint Presentation</vt:lpstr>
      <vt:lpstr>PowerPoint Presentation</vt:lpstr>
      <vt:lpstr>PowerPoint Presentation</vt:lpstr>
      <vt:lpstr>PowerPoint Presentation</vt:lpstr>
      <vt:lpstr>PowerPoint Presentation</vt:lpstr>
      <vt:lpstr>4.4  Selection of Business opportunity</vt:lpstr>
      <vt:lpstr>4.4  Selection of Business opportunity</vt:lpstr>
      <vt:lpstr>4.4  Selection of Business opportunity</vt:lpstr>
      <vt:lpstr>4.4  Selection of Business opportunity</vt:lpstr>
      <vt:lpstr>4.4  Selection of Business opportunity</vt:lpstr>
      <vt:lpstr>4.4  Selection of Business opportunity</vt:lpstr>
      <vt:lpstr>4.4  Selection of Business opportunity</vt:lpstr>
      <vt:lpstr>4.4  Selection of Business opportunity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4.0  IDENTIFICATION AND CHOOSING BUSINESS OPPORTUNITY</dc:title>
  <dc:creator>Othman</dc:creator>
  <cp:lastModifiedBy>User</cp:lastModifiedBy>
  <cp:revision>47</cp:revision>
  <dcterms:created xsi:type="dcterms:W3CDTF">2012-02-28T14:17:19Z</dcterms:created>
  <dcterms:modified xsi:type="dcterms:W3CDTF">2012-03-19T08:05:41Z</dcterms:modified>
</cp:coreProperties>
</file>