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8"/>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7B7B"/>
    <a:srgbClr val="87878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84" autoAdjust="0"/>
    <p:restoredTop sz="99676" autoAdjust="0"/>
  </p:normalViewPr>
  <p:slideViewPr>
    <p:cSldViewPr snapToGrid="0" snapToObjects="1">
      <p:cViewPr varScale="1">
        <p:scale>
          <a:sx n="90" d="100"/>
          <a:sy n="90" d="100"/>
        </p:scale>
        <p:origin x="-1512" y="-11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7E33911-0929-4FC8-9C84-E2601E7156FB}" type="datetimeFigureOut">
              <a:rPr lang="en-US"/>
              <a:pPr>
                <a:defRPr/>
              </a:pPr>
              <a:t>4/12/2012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6AF2617-AECB-4E54-BB55-2F729986C96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body" idx="1"/>
          </p:nvPr>
        </p:nvSpPr>
        <p:spPr bwMode="auto">
          <a:noFill/>
        </p:spPr>
        <p:txBody>
          <a:bodyPr wrap="square" lIns="90485" rIns="90485" numCol="1" anchor="t" anchorCtr="0" compatLnSpc="1">
            <a:prstTxWarp prst="textNoShape">
              <a:avLst/>
            </a:prstTxWarp>
          </a:bodyPr>
          <a:lstStyle/>
          <a:p>
            <a:pPr>
              <a:spcBef>
                <a:spcPct val="0"/>
              </a:spcBef>
            </a:pPr>
            <a:r>
              <a:rPr lang="en-US" smtClean="0">
                <a:latin typeface="Times New Roman" pitchFamily="18" charset="0"/>
              </a:rPr>
              <a:t>Notes: </a:t>
            </a:r>
            <a:r>
              <a:rPr lang="en-US" sz="1400" smtClean="0">
                <a:latin typeface="Times New Roman" pitchFamily="18" charset="0"/>
              </a:rPr>
              <a:t>Increasing the number of facilities moves them closer to the end consumer. This reduces the response time. As Amazon has built warehouses, the average time from the warehouse to the end consumer has decreased. McMaster-Carr provides 1-2 day coverage of most of the U.S from 6 facilities. W.W. Grainger is able to increase coverage to same day delivery using about 370 facilities.</a:t>
            </a:r>
            <a:endParaRPr lang="en-US" smtClean="0">
              <a:latin typeface="Times New Roman" pitchFamily="18" charset="0"/>
            </a:endParaRPr>
          </a:p>
        </p:txBody>
      </p:sp>
      <p:sp>
        <p:nvSpPr>
          <p:cNvPr id="22530"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body" idx="1"/>
          </p:nvPr>
        </p:nvSpPr>
        <p:spPr bwMode="auto">
          <a:noFill/>
        </p:spPr>
        <p:txBody>
          <a:bodyPr wrap="square" lIns="90485" rIns="90485" numCol="1" anchor="t" anchorCtr="0" compatLnSpc="1">
            <a:prstTxWarp prst="textNoShape">
              <a:avLst/>
            </a:prstTxWarp>
          </a:bodyPr>
          <a:lstStyle/>
          <a:p>
            <a:pPr>
              <a:spcBef>
                <a:spcPct val="0"/>
              </a:spcBef>
            </a:pPr>
            <a:r>
              <a:rPr lang="en-US" smtClean="0">
                <a:latin typeface="Times New Roman" pitchFamily="18" charset="0"/>
              </a:rPr>
              <a:t>Notes:</a:t>
            </a:r>
            <a:r>
              <a:rPr lang="en-US" sz="1400" smtClean="0">
                <a:latin typeface="Times New Roman" pitchFamily="18" charset="0"/>
              </a:rPr>
              <a:t> Inventory costs increase, facility costs increase, and transportation costs decrease as we increase the number of facilities.</a:t>
            </a:r>
            <a:endParaRPr lang="en-US" smtClean="0">
              <a:latin typeface="Times New Roman" pitchFamily="18" charset="0"/>
            </a:endParaRPr>
          </a:p>
        </p:txBody>
      </p:sp>
      <p:sp>
        <p:nvSpPr>
          <p:cNvPr id="24578"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bwMode="auto">
          <a:noFill/>
        </p:spPr>
        <p:txBody>
          <a:bodyPr wrap="square" lIns="90485" rIns="90485" numCol="1" anchor="t" anchorCtr="0" compatLnSpc="1">
            <a:prstTxWarp prst="textNoShape">
              <a:avLst/>
            </a:prstTxWarp>
          </a:bodyPr>
          <a:lstStyle/>
          <a:p>
            <a:pPr>
              <a:spcBef>
                <a:spcPct val="0"/>
              </a:spcBef>
            </a:pPr>
            <a:r>
              <a:rPr lang="en-US" smtClean="0">
                <a:latin typeface="Times New Roman" pitchFamily="18" charset="0"/>
              </a:rPr>
              <a:t>Notes:</a:t>
            </a:r>
            <a:r>
              <a:rPr lang="en-US" sz="1400" smtClean="0">
                <a:latin typeface="Times New Roman" pitchFamily="18" charset="0"/>
              </a:rPr>
              <a:t> Inventory costs increase, facility costs increase, and transportation costs decrease as we increase the number of facilities.</a:t>
            </a:r>
            <a:endParaRPr lang="en-US" smtClean="0">
              <a:latin typeface="Times New Roman" pitchFamily="18" charset="0"/>
            </a:endParaRPr>
          </a:p>
        </p:txBody>
      </p:sp>
      <p:sp>
        <p:nvSpPr>
          <p:cNvPr id="26626"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body" idx="1"/>
          </p:nvPr>
        </p:nvSpPr>
        <p:spPr bwMode="auto">
          <a:noFill/>
        </p:spPr>
        <p:txBody>
          <a:bodyPr wrap="square" lIns="90485" rIns="90485" numCol="1" anchor="t" anchorCtr="0" compatLnSpc="1">
            <a:prstTxWarp prst="textNoShape">
              <a:avLst/>
            </a:prstTxWarp>
          </a:bodyPr>
          <a:lstStyle/>
          <a:p>
            <a:pPr>
              <a:spcBef>
                <a:spcPct val="0"/>
              </a:spcBef>
            </a:pPr>
            <a:r>
              <a:rPr lang="en-US" smtClean="0">
                <a:latin typeface="Times New Roman" pitchFamily="18" charset="0"/>
              </a:rPr>
              <a:t>Notes:</a:t>
            </a:r>
            <a:r>
              <a:rPr lang="en-US" sz="1400" smtClean="0">
                <a:latin typeface="Times New Roman" pitchFamily="18" charset="0"/>
              </a:rPr>
              <a:t> Inventory costs increase, facility costs increase, and transportation costs decrease as we increase the number of facilities.</a:t>
            </a:r>
            <a:endParaRPr lang="en-US" smtClean="0">
              <a:latin typeface="Times New Roman" pitchFamily="18" charset="0"/>
            </a:endParaRPr>
          </a:p>
        </p:txBody>
      </p:sp>
      <p:sp>
        <p:nvSpPr>
          <p:cNvPr id="28674"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2" name="Rectangle 3"/>
          <p:cNvSpPr>
            <a:spLocks noGrp="1" noChangeArrowheads="1"/>
          </p:cNvSpPr>
          <p:nvPr>
            <p:ph type="body" idx="1"/>
          </p:nvPr>
        </p:nvSpPr>
        <p:spPr bwMode="auto">
          <a:noFill/>
        </p:spPr>
        <p:txBody>
          <a:bodyPr wrap="square" lIns="90009" tIns="45004" rIns="90009" bIns="45004" numCol="1" anchor="t" anchorCtr="0" compatLnSpc="1">
            <a:prstTxWarp prst="textNoShape">
              <a:avLst/>
            </a:prstTxWarp>
          </a:bodyPr>
          <a:lstStyle/>
          <a:p>
            <a:pPr>
              <a:spcBef>
                <a:spcPct val="0"/>
              </a:spcBef>
            </a:pPr>
            <a:r>
              <a:rPr lang="en-US" sz="1400" smtClean="0">
                <a:latin typeface="Times New Roman" pitchFamily="18" charset="0"/>
              </a:rPr>
              <a:t>Identify the best and worst network along various dimensions.</a:t>
            </a:r>
          </a:p>
          <a:p>
            <a:pPr>
              <a:spcBef>
                <a:spcPct val="0"/>
              </a:spcBef>
            </a:pPr>
            <a:endParaRPr lang="en-US" sz="1400" smtClean="0">
              <a:latin typeface="Times New Roman" pitchFamily="18" charset="0"/>
            </a:endParaRPr>
          </a:p>
          <a:p>
            <a:pPr>
              <a:spcBef>
                <a:spcPct val="0"/>
              </a:spcBef>
            </a:pPr>
            <a:r>
              <a:rPr lang="en-US" sz="1400" smtClean="0">
                <a:latin typeface="Times New Roman" pitchFamily="18" charset="0"/>
              </a:rPr>
              <a:t>Response time: (B) retail stores (W) Manufacturer storage with direct ship</a:t>
            </a:r>
          </a:p>
          <a:p>
            <a:pPr>
              <a:spcBef>
                <a:spcPct val="0"/>
              </a:spcBef>
            </a:pPr>
            <a:r>
              <a:rPr lang="en-US" sz="1400" smtClean="0">
                <a:latin typeface="Times New Roman" pitchFamily="18" charset="0"/>
              </a:rPr>
              <a:t>Product variety: (W) retail stores (B) Manufacturer storage with direct ship</a:t>
            </a:r>
          </a:p>
          <a:p>
            <a:pPr>
              <a:spcBef>
                <a:spcPct val="0"/>
              </a:spcBef>
            </a:pPr>
            <a:r>
              <a:rPr lang="en-US" sz="1400" smtClean="0">
                <a:latin typeface="Times New Roman" pitchFamily="18" charset="0"/>
              </a:rPr>
              <a:t>Product availability: (W) retail store (B) Manufacturer storage</a:t>
            </a:r>
          </a:p>
          <a:p>
            <a:pPr>
              <a:spcBef>
                <a:spcPct val="0"/>
              </a:spcBef>
            </a:pPr>
            <a:r>
              <a:rPr lang="en-US" sz="1400" smtClean="0">
                <a:latin typeface="Times New Roman" pitchFamily="18" charset="0"/>
              </a:rPr>
              <a:t>Inventory: (W) retail store (B) manufacturer storage</a:t>
            </a:r>
          </a:p>
          <a:p>
            <a:pPr>
              <a:spcBef>
                <a:spcPct val="0"/>
              </a:spcBef>
            </a:pPr>
            <a:r>
              <a:rPr lang="en-US" sz="1400" smtClean="0">
                <a:latin typeface="Times New Roman" pitchFamily="18" charset="0"/>
              </a:rPr>
              <a:t>Transportation: (B) retail store (W) last mile delivery</a:t>
            </a:r>
          </a:p>
          <a:p>
            <a:pPr>
              <a:spcBef>
                <a:spcPct val="0"/>
              </a:spcBef>
            </a:pPr>
            <a:r>
              <a:rPr lang="en-US" sz="1400" smtClean="0">
                <a:latin typeface="Times New Roman" pitchFamily="18" charset="0"/>
              </a:rPr>
              <a:t>Facility: (W) retail store (B) manufacturer storage</a:t>
            </a:r>
          </a:p>
          <a:p>
            <a:pPr>
              <a:spcBef>
                <a:spcPct val="0"/>
              </a:spcBef>
            </a:pPr>
            <a:r>
              <a:rPr lang="en-US" sz="1400" smtClean="0">
                <a:latin typeface="Times New Roman" pitchFamily="18" charset="0"/>
              </a:rPr>
              <a:t>Handling: (W) Distributor storage with last mile delivery (B)</a:t>
            </a:r>
          </a:p>
          <a:p>
            <a:pPr>
              <a:spcBef>
                <a:spcPct val="0"/>
              </a:spcBef>
            </a:pPr>
            <a:r>
              <a:rPr lang="en-US" sz="1400" smtClean="0">
                <a:latin typeface="Times New Roman" pitchFamily="18" charset="0"/>
              </a:rPr>
              <a:t>Information: Retail stores may be less complex; manufacturer storage with pickup may be very complex</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0" name="Rectangle 3"/>
          <p:cNvSpPr>
            <a:spLocks noGrp="1" noChangeArrowheads="1"/>
          </p:cNvSpPr>
          <p:nvPr>
            <p:ph type="body" idx="1"/>
          </p:nvPr>
        </p:nvSpPr>
        <p:spPr bwMode="auto">
          <a:noFill/>
        </p:spPr>
        <p:txBody>
          <a:bodyPr wrap="square" lIns="90009" tIns="45004" rIns="90009" bIns="45004" numCol="1" anchor="t" anchorCtr="0" compatLnSpc="1">
            <a:prstTxWarp prst="textNoShape">
              <a:avLst/>
            </a:prstTxWarp>
          </a:bodyPr>
          <a:lstStyle/>
          <a:p>
            <a:pPr>
              <a:spcBef>
                <a:spcPct val="0"/>
              </a:spcBef>
            </a:pPr>
            <a:r>
              <a:rPr lang="en-US" sz="1400" smtClean="0">
                <a:latin typeface="Times New Roman" pitchFamily="18" charset="0"/>
              </a:rPr>
              <a:t>When designing the delivery network we should account for product and market characteristics.</a:t>
            </a:r>
          </a:p>
          <a:p>
            <a:pPr>
              <a:spcBef>
                <a:spcPct val="0"/>
              </a:spcBef>
            </a:pPr>
            <a:r>
              <a:rPr lang="en-US" sz="1400" smtClean="0">
                <a:latin typeface="Times New Roman" pitchFamily="18" charset="0"/>
              </a:rPr>
              <a:t>High demand products will have transportation cost play a significant role. Use network with good transportation cost (retail stores)</a:t>
            </a:r>
          </a:p>
          <a:p>
            <a:pPr>
              <a:spcBef>
                <a:spcPct val="0"/>
              </a:spcBef>
            </a:pPr>
            <a:r>
              <a:rPr lang="en-US" sz="1400" smtClean="0">
                <a:latin typeface="Times New Roman" pitchFamily="18" charset="0"/>
              </a:rPr>
              <a:t>Very low demand products will have inventory play a significant role. Use network with low inventory costs (direct shipping)</a:t>
            </a:r>
          </a:p>
          <a:p>
            <a:pPr>
              <a:spcBef>
                <a:spcPct val="0"/>
              </a:spcBef>
            </a:pPr>
            <a:r>
              <a:rPr lang="en-US" sz="1400" smtClean="0">
                <a:latin typeface="Times New Roman" pitchFamily="18" charset="0"/>
              </a:rPr>
              <a:t>Many product sources: transportation + information plays a role. Distributor storage with package carrier</a:t>
            </a:r>
          </a:p>
          <a:p>
            <a:pPr>
              <a:spcBef>
                <a:spcPct val="0"/>
              </a:spcBef>
            </a:pPr>
            <a:r>
              <a:rPr lang="en-US" sz="1400" smtClean="0">
                <a:latin typeface="Times New Roman" pitchFamily="18" charset="0"/>
              </a:rPr>
              <a:t>Few product sources but high customization: manufacturer storage with merge in transit</a:t>
            </a:r>
          </a:p>
          <a:p>
            <a:pPr>
              <a:spcBef>
                <a:spcPct val="0"/>
              </a:spcBef>
            </a:pPr>
            <a:r>
              <a:rPr lang="en-US" sz="1400" smtClean="0">
                <a:latin typeface="Times New Roman" pitchFamily="18" charset="0"/>
              </a:rPr>
              <a:t>High product variety: inventory cost will be significant. Use distributor storage</a:t>
            </a:r>
          </a:p>
          <a:p>
            <a:pPr>
              <a:spcBef>
                <a:spcPct val="0"/>
              </a:spcBef>
            </a:pPr>
            <a:r>
              <a:rPr lang="en-US" sz="1400" smtClean="0">
                <a:latin typeface="Times New Roman" pitchFamily="18" charset="0"/>
              </a:rPr>
              <a:t>Low customer effort: Distributor storage with package carrier delivery or last mile delivery depending upon desired response time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chopra cover art 40.jpg"/>
          <p:cNvPicPr>
            <a:picLocks noChangeAspect="1"/>
          </p:cNvPicPr>
          <p:nvPr userDrawn="1"/>
        </p:nvPicPr>
        <p:blipFill>
          <a:blip r:embed="rId2"/>
          <a:srcRect t="7031" b="17024"/>
          <a:stretch>
            <a:fillRect/>
          </a:stretch>
        </p:blipFill>
        <p:spPr bwMode="auto">
          <a:xfrm>
            <a:off x="0" y="0"/>
            <a:ext cx="9144000" cy="6858000"/>
          </a:xfrm>
          <a:prstGeom prst="rect">
            <a:avLst/>
          </a:prstGeom>
          <a:noFill/>
          <a:ln w="9525">
            <a:noFill/>
            <a:miter lim="800000"/>
            <a:headEnd/>
            <a:tailEnd/>
          </a:ln>
        </p:spPr>
      </p:pic>
      <p:grpSp>
        <p:nvGrpSpPr>
          <p:cNvPr id="4" name="Group 3"/>
          <p:cNvGrpSpPr>
            <a:grpSpLocks/>
          </p:cNvGrpSpPr>
          <p:nvPr userDrawn="1"/>
        </p:nvGrpSpPr>
        <p:grpSpPr bwMode="auto">
          <a:xfrm>
            <a:off x="5654675" y="468313"/>
            <a:ext cx="1381125" cy="282575"/>
            <a:chOff x="6693632" y="1852698"/>
            <a:chExt cx="1380564" cy="283882"/>
          </a:xfrm>
        </p:grpSpPr>
        <p:sp>
          <p:nvSpPr>
            <p:cNvPr id="5" name="Rectangle 10"/>
            <p:cNvSpPr/>
            <p:nvPr userDrawn="1"/>
          </p:nvSpPr>
          <p:spPr>
            <a:xfrm>
              <a:off x="6693632" y="1852698"/>
              <a:ext cx="284048"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11"/>
            <p:cNvSpPr/>
            <p:nvPr userDrawn="1"/>
          </p:nvSpPr>
          <p:spPr>
            <a:xfrm>
              <a:off x="7242684" y="1852698"/>
              <a:ext cx="282460"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12"/>
            <p:cNvSpPr/>
            <p:nvPr userDrawn="1"/>
          </p:nvSpPr>
          <p:spPr>
            <a:xfrm>
              <a:off x="7790149" y="1852698"/>
              <a:ext cx="284047" cy="283882"/>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8" name="Rectangle 17"/>
          <p:cNvSpPr>
            <a:spLocks noChangeArrowheads="1"/>
          </p:cNvSpPr>
          <p:nvPr userDrawn="1"/>
        </p:nvSpPr>
        <p:spPr bwMode="gray">
          <a:xfrm>
            <a:off x="0" y="6400800"/>
            <a:ext cx="9144000" cy="479425"/>
          </a:xfrm>
          <a:prstGeom prst="rect">
            <a:avLst/>
          </a:prstGeom>
          <a:solidFill>
            <a:srgbClr val="FF553C"/>
          </a:solidFill>
          <a:ln w="9525" algn="ctr">
            <a:noFill/>
            <a:miter lim="800000"/>
            <a:headEnd/>
            <a:tailEnd/>
          </a:ln>
          <a:effectLst/>
        </p:spPr>
        <p:txBody>
          <a:bodyPr wrap="none" lIns="0" tIns="0" rIns="0" bIns="0" anchor="ctr"/>
          <a:lstStyle/>
          <a:p>
            <a:pPr>
              <a:defRPr/>
            </a:pPr>
            <a:endParaRPr lang="en-US"/>
          </a:p>
        </p:txBody>
      </p:sp>
      <p:sp>
        <p:nvSpPr>
          <p:cNvPr id="9" name="Rectangle 5"/>
          <p:cNvSpPr>
            <a:spLocks noChangeArrowheads="1"/>
          </p:cNvSpPr>
          <p:nvPr userDrawn="1"/>
        </p:nvSpPr>
        <p:spPr bwMode="auto">
          <a:xfrm>
            <a:off x="457200" y="5540375"/>
            <a:ext cx="8445500" cy="701675"/>
          </a:xfrm>
          <a:prstGeom prst="rect">
            <a:avLst/>
          </a:prstGeom>
          <a:noFill/>
          <a:ln>
            <a:noFill/>
          </a:ln>
          <a:effectLst/>
          <a:extLst>
            <a:ext uri="{909E8E84-426E-40dd-AFC4-6F175D3DCCD1}"/>
            <a:ext uri="{91240B29-F687-4f45-9708-019B960494DF}"/>
            <a:ext uri="{AF507438-7753-43e0-B8FC-AC1667EBCBE1}"/>
          </a:extLst>
        </p:spPr>
        <p:txBody>
          <a:bodyPr>
            <a:spAutoFit/>
          </a:bodyPr>
          <a:lstStyle/>
          <a:p>
            <a:pPr defTabSz="914400">
              <a:defRPr/>
            </a:pPr>
            <a:r>
              <a:rPr lang="en-US" sz="2000" b="1" i="1">
                <a:solidFill>
                  <a:srgbClr val="7B7B7B"/>
                </a:solidFill>
                <a:cs typeface="Helvetica" pitchFamily="34" charset="0"/>
              </a:rPr>
              <a:t>PowerPoint presentation to accompany</a:t>
            </a:r>
          </a:p>
          <a:p>
            <a:pPr defTabSz="914400">
              <a:defRPr/>
            </a:pPr>
            <a:r>
              <a:rPr lang="en-US" sz="2000" b="1" i="1">
                <a:solidFill>
                  <a:srgbClr val="7B7B7B"/>
                </a:solidFill>
                <a:cs typeface="Helvetica" pitchFamily="34" charset="0"/>
              </a:rPr>
              <a:t>Chopra and Meindl Supply Chain Management, 5e</a:t>
            </a:r>
          </a:p>
        </p:txBody>
      </p:sp>
      <p:sp>
        <p:nvSpPr>
          <p:cNvPr id="10"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67D57889-A470-489F-B4CA-B1606E81159C}"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sp>
        <p:nvSpPr>
          <p:cNvPr id="11"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pic>
        <p:nvPicPr>
          <p:cNvPr id="12" name="Picture 18" descr="Pearson_Bound_White"/>
          <p:cNvPicPr>
            <a:picLocks noChangeAspect="1" noChangeArrowheads="1"/>
          </p:cNvPicPr>
          <p:nvPr userDrawn="1"/>
        </p:nvPicPr>
        <p:blipFill>
          <a:blip r:embed="rId3"/>
          <a:srcRect/>
          <a:stretch>
            <a:fillRect/>
          </a:stretch>
        </p:blipFill>
        <p:spPr bwMode="auto">
          <a:xfrm>
            <a:off x="7488238" y="6364288"/>
            <a:ext cx="1655762" cy="493712"/>
          </a:xfrm>
          <a:prstGeom prst="rect">
            <a:avLst/>
          </a:prstGeom>
          <a:noFill/>
          <a:ln w="9525">
            <a:noFill/>
            <a:miter lim="800000"/>
            <a:headEnd/>
            <a:tailEnd/>
          </a:ln>
        </p:spPr>
      </p:pic>
      <p:pic>
        <p:nvPicPr>
          <p:cNvPr id="13" name="Picture 19" descr="Pearson_Strap_Bound_White"/>
          <p:cNvPicPr>
            <a:picLocks noChangeAspect="1" noChangeArrowheads="1"/>
          </p:cNvPicPr>
          <p:nvPr userDrawn="1"/>
        </p:nvPicPr>
        <p:blipFill>
          <a:blip r:embed="rId4"/>
          <a:srcRect/>
          <a:stretch>
            <a:fillRect/>
          </a:stretch>
        </p:blipFill>
        <p:spPr bwMode="auto">
          <a:xfrm>
            <a:off x="0" y="6400800"/>
            <a:ext cx="1908175" cy="493713"/>
          </a:xfrm>
          <a:prstGeom prst="rect">
            <a:avLst/>
          </a:prstGeom>
          <a:noFill/>
          <a:ln w="9525">
            <a:noFill/>
            <a:miter lim="800000"/>
            <a:headEnd/>
            <a:tailEnd/>
          </a:ln>
        </p:spPr>
      </p:pic>
      <p:sp>
        <p:nvSpPr>
          <p:cNvPr id="14"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pic>
        <p:nvPicPr>
          <p:cNvPr id="15" name="Picture 19" descr="Pearson_Strap_Bound_White"/>
          <p:cNvPicPr>
            <a:picLocks noChangeAspect="1" noChangeArrowheads="1"/>
          </p:cNvPicPr>
          <p:nvPr userDrawn="1"/>
        </p:nvPicPr>
        <p:blipFill>
          <a:blip r:embed="rId4"/>
          <a:srcRect/>
          <a:stretch>
            <a:fillRect/>
          </a:stretch>
        </p:blipFill>
        <p:spPr bwMode="auto">
          <a:xfrm>
            <a:off x="0" y="6400800"/>
            <a:ext cx="1908175" cy="493713"/>
          </a:xfrm>
          <a:prstGeom prst="rect">
            <a:avLst/>
          </a:prstGeom>
          <a:noFill/>
          <a:ln w="9525">
            <a:noFill/>
            <a:miter lim="800000"/>
            <a:headEnd/>
            <a:tailEnd/>
          </a:ln>
        </p:spPr>
      </p:pic>
      <p:pic>
        <p:nvPicPr>
          <p:cNvPr id="16" name="Picture 18" descr="Pearson_Bound_White"/>
          <p:cNvPicPr>
            <a:picLocks noChangeAspect="1" noChangeArrowheads="1"/>
          </p:cNvPicPr>
          <p:nvPr userDrawn="1"/>
        </p:nvPicPr>
        <p:blipFill>
          <a:blip r:embed="rId3"/>
          <a:srcRect/>
          <a:stretch>
            <a:fillRect/>
          </a:stretch>
        </p:blipFill>
        <p:spPr bwMode="auto">
          <a:xfrm>
            <a:off x="7488238" y="6364288"/>
            <a:ext cx="1655762" cy="493712"/>
          </a:xfrm>
          <a:prstGeom prst="rect">
            <a:avLst/>
          </a:prstGeom>
          <a:noFill/>
          <a:ln w="9525">
            <a:noFill/>
            <a:miter lim="800000"/>
            <a:headEnd/>
            <a:tailEnd/>
          </a:ln>
        </p:spPr>
      </p:pic>
      <p:sp>
        <p:nvSpPr>
          <p:cNvPr id="17"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sp>
        <p:nvSpPr>
          <p:cNvPr id="18"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84958EA4-C39E-4165-8F2C-041024FC9EB1}"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19" name="Picture 18" descr="Pearson_Bound_White"/>
          <p:cNvPicPr>
            <a:picLocks noChangeAspect="1" noChangeArrowheads="1"/>
          </p:cNvPicPr>
          <p:nvPr userDrawn="1"/>
        </p:nvPicPr>
        <p:blipFill>
          <a:blip r:embed="rId3"/>
          <a:srcRect/>
          <a:stretch>
            <a:fillRect/>
          </a:stretch>
        </p:blipFill>
        <p:spPr bwMode="auto">
          <a:xfrm>
            <a:off x="7488238" y="6364288"/>
            <a:ext cx="1655762" cy="493712"/>
          </a:xfrm>
          <a:prstGeom prst="rect">
            <a:avLst/>
          </a:prstGeom>
          <a:noFill/>
          <a:ln w="9525">
            <a:noFill/>
            <a:miter lim="800000"/>
            <a:headEnd/>
            <a:tailEnd/>
          </a:ln>
        </p:spPr>
      </p:pic>
      <p:sp>
        <p:nvSpPr>
          <p:cNvPr id="20"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pic>
        <p:nvPicPr>
          <p:cNvPr id="21" name="Picture 19" descr="Pearson_Strap_Bound_White"/>
          <p:cNvPicPr>
            <a:picLocks noChangeAspect="1" noChangeArrowheads="1"/>
          </p:cNvPicPr>
          <p:nvPr userDrawn="1"/>
        </p:nvPicPr>
        <p:blipFill>
          <a:blip r:embed="rId4"/>
          <a:srcRect/>
          <a:stretch>
            <a:fillRect/>
          </a:stretch>
        </p:blipFill>
        <p:spPr bwMode="auto">
          <a:xfrm>
            <a:off x="0" y="6400800"/>
            <a:ext cx="1908175" cy="493713"/>
          </a:xfrm>
          <a:prstGeom prst="rect">
            <a:avLst/>
          </a:prstGeom>
          <a:noFill/>
          <a:ln w="9525">
            <a:noFill/>
            <a:miter lim="800000"/>
            <a:headEnd/>
            <a:tailEnd/>
          </a:ln>
        </p:spPr>
      </p:pic>
      <p:sp>
        <p:nvSpPr>
          <p:cNvPr id="22"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pPr>
              <a:defRPr/>
            </a:pPr>
            <a:r>
              <a:rPr lang="en-US" sz="900">
                <a:solidFill>
                  <a:schemeClr val="bg1"/>
                </a:solidFill>
                <a:cs typeface="Helvetica" pitchFamily="34" charset="0"/>
              </a:rPr>
              <a:t>1-</a:t>
            </a:r>
            <a:fld id="{13A02070-65D1-47AF-9386-495342567DFF}" type="slidenum">
              <a:rPr lang="en-US" sz="900">
                <a:solidFill>
                  <a:schemeClr val="bg1"/>
                </a:solidFill>
                <a:cs typeface="Helvetica" pitchFamily="34" charset="0"/>
              </a:rPr>
              <a:pPr>
                <a:defRPr/>
              </a:pPr>
              <a:t>‹#›</a:t>
            </a:fld>
            <a:endParaRPr lang="en-US" sz="900">
              <a:solidFill>
                <a:schemeClr val="bg1"/>
              </a:solidFill>
              <a:cs typeface="Helvetica" pitchFamily="34" charset="0"/>
            </a:endParaRPr>
          </a:p>
        </p:txBody>
      </p:sp>
      <p:pic>
        <p:nvPicPr>
          <p:cNvPr id="23" name="Picture 18" descr="Pearson_Bound_White"/>
          <p:cNvPicPr>
            <a:picLocks noChangeAspect="1" noChangeArrowheads="1"/>
          </p:cNvPicPr>
          <p:nvPr userDrawn="1"/>
        </p:nvPicPr>
        <p:blipFill>
          <a:blip r:embed="rId3"/>
          <a:srcRect/>
          <a:stretch>
            <a:fillRect/>
          </a:stretch>
        </p:blipFill>
        <p:spPr bwMode="auto">
          <a:xfrm>
            <a:off x="7488238" y="6364288"/>
            <a:ext cx="1655762" cy="493712"/>
          </a:xfrm>
          <a:prstGeom prst="rect">
            <a:avLst/>
          </a:prstGeom>
          <a:noFill/>
          <a:ln w="9525">
            <a:noFill/>
            <a:miter lim="800000"/>
            <a:headEnd/>
            <a:tailEnd/>
          </a:ln>
        </p:spPr>
      </p:pic>
      <p:sp>
        <p:nvSpPr>
          <p:cNvPr id="24"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sp>
        <p:nvSpPr>
          <p:cNvPr id="25" name="Rectangle 17"/>
          <p:cNvSpPr>
            <a:spLocks noChangeArrowheads="1"/>
          </p:cNvSpPr>
          <p:nvPr userDrawn="1"/>
        </p:nvSpPr>
        <p:spPr bwMode="gray">
          <a:xfrm>
            <a:off x="0" y="6400800"/>
            <a:ext cx="9144000" cy="479425"/>
          </a:xfrm>
          <a:prstGeom prst="rect">
            <a:avLst/>
          </a:prstGeom>
          <a:solidFill>
            <a:srgbClr val="FF553C"/>
          </a:solidFill>
          <a:ln w="9525" algn="ctr">
            <a:noFill/>
            <a:miter lim="800000"/>
            <a:headEnd/>
            <a:tailEnd/>
          </a:ln>
          <a:effectLst/>
        </p:spPr>
        <p:txBody>
          <a:bodyPr wrap="none" lIns="0" tIns="0" rIns="0" bIns="0" anchor="ctr"/>
          <a:lstStyle/>
          <a:p>
            <a:pPr>
              <a:defRPr/>
            </a:pPr>
            <a:endParaRPr lang="en-US"/>
          </a:p>
        </p:txBody>
      </p:sp>
      <p:pic>
        <p:nvPicPr>
          <p:cNvPr id="26" name="Picture 19" descr="Pearson_Strap_Bound_White"/>
          <p:cNvPicPr>
            <a:picLocks noChangeAspect="1" noChangeArrowheads="1"/>
          </p:cNvPicPr>
          <p:nvPr userDrawn="1"/>
        </p:nvPicPr>
        <p:blipFill>
          <a:blip r:embed="rId4"/>
          <a:srcRect/>
          <a:stretch>
            <a:fillRect/>
          </a:stretch>
        </p:blipFill>
        <p:spPr bwMode="auto">
          <a:xfrm>
            <a:off x="0" y="6400800"/>
            <a:ext cx="1908175" cy="493713"/>
          </a:xfrm>
          <a:prstGeom prst="rect">
            <a:avLst/>
          </a:prstGeom>
          <a:noFill/>
          <a:ln w="9525">
            <a:noFill/>
            <a:miter lim="800000"/>
            <a:headEnd/>
            <a:tailEnd/>
          </a:ln>
        </p:spPr>
      </p:pic>
      <p:sp>
        <p:nvSpPr>
          <p:cNvPr id="27" name="TextBox 9"/>
          <p:cNvSpPr txBox="1">
            <a:spLocks noChangeArrowheads="1"/>
          </p:cNvSpPr>
          <p:nvPr userDrawn="1"/>
        </p:nvSpPr>
        <p:spPr bwMode="auto">
          <a:xfrm>
            <a:off x="4465638" y="6651625"/>
            <a:ext cx="425450" cy="228600"/>
          </a:xfrm>
          <a:prstGeom prst="rect">
            <a:avLst/>
          </a:prstGeom>
          <a:noFill/>
          <a:ln w="9525">
            <a:noFill/>
            <a:miter lim="800000"/>
            <a:headEnd/>
            <a:tailEnd/>
          </a:ln>
        </p:spPr>
        <p:txBody>
          <a:bodyPr>
            <a:spAutoFit/>
          </a:bodyPr>
          <a:lstStyle/>
          <a:p>
            <a:r>
              <a:rPr lang="en-US" sz="900">
                <a:solidFill>
                  <a:schemeClr val="bg1"/>
                </a:solidFill>
                <a:cs typeface="Helvetica" pitchFamily="34" charset="0"/>
              </a:rPr>
              <a:t>4-</a:t>
            </a:r>
            <a:fld id="{BE202EF4-E41B-42AE-953E-434A4F13635D}" type="slidenum">
              <a:rPr lang="en-US" sz="900">
                <a:solidFill>
                  <a:schemeClr val="bg1"/>
                </a:solidFill>
                <a:cs typeface="Helvetica" pitchFamily="34" charset="0"/>
              </a:rPr>
              <a:pPr/>
              <a:t>‹#›</a:t>
            </a:fld>
            <a:endParaRPr lang="en-US" sz="900">
              <a:solidFill>
                <a:schemeClr val="bg1"/>
              </a:solidFill>
              <a:cs typeface="Helvetica" pitchFamily="34" charset="0"/>
            </a:endParaRPr>
          </a:p>
        </p:txBody>
      </p:sp>
      <p:pic>
        <p:nvPicPr>
          <p:cNvPr id="28" name="Picture 18" descr="Pearson_Bound_White"/>
          <p:cNvPicPr>
            <a:picLocks noChangeAspect="1" noChangeArrowheads="1"/>
          </p:cNvPicPr>
          <p:nvPr userDrawn="1"/>
        </p:nvPicPr>
        <p:blipFill>
          <a:blip r:embed="rId3"/>
          <a:srcRect/>
          <a:stretch>
            <a:fillRect/>
          </a:stretch>
        </p:blipFill>
        <p:spPr bwMode="auto">
          <a:xfrm>
            <a:off x="7488238" y="6364288"/>
            <a:ext cx="1655762" cy="493712"/>
          </a:xfrm>
          <a:prstGeom prst="rect">
            <a:avLst/>
          </a:prstGeom>
          <a:noFill/>
          <a:ln w="9525">
            <a:noFill/>
            <a:miter lim="800000"/>
            <a:headEnd/>
            <a:tailEnd/>
          </a:ln>
        </p:spPr>
      </p:pic>
      <p:sp>
        <p:nvSpPr>
          <p:cNvPr id="29" name="TextBox 6"/>
          <p:cNvSpPr txBox="1">
            <a:spLocks noChangeArrowheads="1"/>
          </p:cNvSpPr>
          <p:nvPr userDrawn="1"/>
        </p:nvSpPr>
        <p:spPr bwMode="auto">
          <a:xfrm>
            <a:off x="1858963" y="6400800"/>
            <a:ext cx="5629275" cy="228600"/>
          </a:xfrm>
          <a:prstGeom prst="rect">
            <a:avLst/>
          </a:prstGeom>
          <a:noFill/>
          <a:ln w="9525">
            <a:noFill/>
            <a:miter lim="800000"/>
            <a:headEnd/>
            <a:tailEnd/>
          </a:ln>
        </p:spPr>
        <p:txBody>
          <a:bodyPr>
            <a:spAutoFit/>
          </a:bodyPr>
          <a:lstStyle/>
          <a:p>
            <a:pPr algn="ctr">
              <a:defRPr/>
            </a:pPr>
            <a:r>
              <a:rPr lang="en-US" sz="900" i="1">
                <a:solidFill>
                  <a:schemeClr val="bg1"/>
                </a:solidFill>
              </a:rPr>
              <a:t>Copyright ©2013 Pearson Education, Inc. publishing as Prentice Hall</a:t>
            </a:r>
            <a:r>
              <a:rPr lang="en-US" sz="900">
                <a:solidFill>
                  <a:schemeClr val="bg1"/>
                </a:solidFill>
                <a:cs typeface="Helvetica" pitchFamily="34" charset="0"/>
              </a:rPr>
              <a:t>.</a:t>
            </a:r>
          </a:p>
        </p:txBody>
      </p:sp>
      <p:sp>
        <p:nvSpPr>
          <p:cNvPr id="2" name="Title 1"/>
          <p:cNvSpPr>
            <a:spLocks noGrp="1"/>
          </p:cNvSpPr>
          <p:nvPr>
            <p:ph type="ctrTitle"/>
          </p:nvPr>
        </p:nvSpPr>
        <p:spPr>
          <a:xfrm>
            <a:off x="3907071" y="2376204"/>
            <a:ext cx="4876800" cy="4091608"/>
          </a:xfrm>
        </p:spPr>
        <p:txBody>
          <a:bodyPr anchor="t" anchorCtr="1"/>
          <a:lstStyle/>
          <a:p>
            <a:r>
              <a:rPr lang="en-AU"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2438D55C-386B-4495-9E08-01DEDC986D6F}"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5"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8A869968-C4B0-4091-865B-F024F1AC43CE}"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5"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2B878C81-599E-4B90-9DBA-54D4332990E4}"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5"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600200"/>
            <a:ext cx="8305800" cy="4724400"/>
          </a:xfrm>
        </p:spPr>
        <p:txBody>
          <a:bodyPr rtlCol="0">
            <a:normAutofit/>
          </a:bodyPr>
          <a:lstStyle/>
          <a:p>
            <a:pPr lvl="0"/>
            <a:endParaRPr lang="en-US" noProof="0" dirty="0" smtClean="0"/>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 descr="Chopra slide art 4.jpg"/>
          <p:cNvPicPr>
            <a:picLocks noChangeAspect="1"/>
          </p:cNvPicPr>
          <p:nvPr userDrawn="1"/>
        </p:nvPicPr>
        <p:blipFill>
          <a:blip r:embed="rId2"/>
          <a:srcRect l="14458"/>
          <a:stretch>
            <a:fillRect/>
          </a:stretch>
        </p:blipFill>
        <p:spPr bwMode="auto">
          <a:xfrm>
            <a:off x="0" y="0"/>
            <a:ext cx="1700213" cy="1600200"/>
          </a:xfrm>
          <a:prstGeom prst="rect">
            <a:avLst/>
          </a:prstGeom>
          <a:noFill/>
          <a:ln w="9525">
            <a:noFill/>
            <a:miter lim="800000"/>
            <a:headEnd/>
            <a:tailEnd/>
          </a:ln>
        </p:spPr>
      </p:pic>
      <p:sp>
        <p:nvSpPr>
          <p:cNvPr id="5"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3510478F-7A99-4792-8244-959EC511873A}"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6"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09865791-A985-4F38-9080-57D94373D709}"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5"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B6251A1D-7C59-4B26-8F46-293ED6722091}"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6"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CEA1829F-7A7A-4411-A0E3-19466CE178C9}"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8"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6EF34B8C-43E7-46B0-BF3E-383465C25FD3}"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4"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4011D905-AE69-44C6-9FE3-A9B57891BD81}"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3"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6F08EC3D-69EF-404C-9F96-FBC3728304E4}"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6"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33C6EC88-4258-446D-AC45-70E85B7E6758}"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6"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8" name="TextBox 7"/>
          <p:cNvSpPr txBox="1"/>
          <p:nvPr userDrawn="1"/>
        </p:nvSpPr>
        <p:spPr>
          <a:xfrm>
            <a:off x="8718550" y="6651625"/>
            <a:ext cx="425450" cy="228600"/>
          </a:xfrm>
          <a:prstGeom prst="rect">
            <a:avLst/>
          </a:prstGeom>
          <a:noFill/>
        </p:spPr>
        <p:txBody>
          <a:bodyPr wrap="none">
            <a:spAutoFit/>
          </a:bodyPr>
          <a:lstStyle/>
          <a:p>
            <a:r>
              <a:rPr lang="en-US" sz="900">
                <a:solidFill>
                  <a:srgbClr val="7B7B7B"/>
                </a:solidFill>
                <a:cs typeface="Helvetica" pitchFamily="34" charset="0"/>
              </a:rPr>
              <a:t>4-</a:t>
            </a:r>
            <a:fld id="{2A99048B-D977-4E73-906A-4394B87AAACA}" type="slidenum">
              <a:rPr lang="en-US" sz="900">
                <a:solidFill>
                  <a:srgbClr val="7B7B7B"/>
                </a:solidFill>
                <a:cs typeface="Helvetica" pitchFamily="34" charset="0"/>
              </a:rPr>
              <a:pPr/>
              <a:t>‹#›</a:t>
            </a:fld>
            <a:endParaRPr lang="en-US" sz="900">
              <a:solidFill>
                <a:srgbClr val="7B7B7B"/>
              </a:solidFill>
              <a:cs typeface="Helvetica" pitchFamily="34" charset="0"/>
            </a:endParaRPr>
          </a:p>
        </p:txBody>
      </p:sp>
      <p:sp>
        <p:nvSpPr>
          <p:cNvPr id="7" name="TextBox 6"/>
          <p:cNvSpPr txBox="1"/>
          <p:nvPr userDrawn="1"/>
        </p:nvSpPr>
        <p:spPr>
          <a:xfrm>
            <a:off x="0" y="6651625"/>
            <a:ext cx="3697288" cy="228600"/>
          </a:xfrm>
          <a:prstGeom prst="rect">
            <a:avLst/>
          </a:prstGeom>
          <a:noFill/>
        </p:spPr>
        <p:txBody>
          <a:bodyPr wrap="none">
            <a:spAutoFit/>
          </a:bodyPr>
          <a:lstStyle/>
          <a:p>
            <a:pPr>
              <a:defRPr/>
            </a:pPr>
            <a:r>
              <a:rPr lang="en-US" sz="900" i="1">
                <a:solidFill>
                  <a:srgbClr val="7B7B7B"/>
                </a:solidFill>
              </a:rPr>
              <a:t>Copyright ©2013 Pearson Education, Inc. publishing as Prentice Hall</a:t>
            </a:r>
            <a:r>
              <a:rPr lang="en-US" sz="900">
                <a:solidFill>
                  <a:srgbClr val="7B7B7B"/>
                </a:solidFill>
                <a:cs typeface="Helvetica" pitchFamily="34" charset="0"/>
              </a:rPr>
              <a:t>.</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Arial" charset="0"/>
        </a:defRPr>
      </a:lvl2pPr>
      <a:lvl3pPr algn="ctr" defTabSz="457200" rtl="0" fontAlgn="base">
        <a:spcBef>
          <a:spcPct val="0"/>
        </a:spcBef>
        <a:spcAft>
          <a:spcPct val="0"/>
        </a:spcAft>
        <a:defRPr sz="4400">
          <a:solidFill>
            <a:schemeClr val="tx1"/>
          </a:solidFill>
          <a:latin typeface="Arial" charset="0"/>
        </a:defRPr>
      </a:lvl3pPr>
      <a:lvl4pPr algn="ctr" defTabSz="457200" rtl="0" fontAlgn="base">
        <a:spcBef>
          <a:spcPct val="0"/>
        </a:spcBef>
        <a:spcAft>
          <a:spcPct val="0"/>
        </a:spcAft>
        <a:defRPr sz="4400">
          <a:solidFill>
            <a:schemeClr val="tx1"/>
          </a:solidFill>
          <a:latin typeface="Arial" charset="0"/>
        </a:defRPr>
      </a:lvl4pPr>
      <a:lvl5pPr algn="ctr" defTabSz="457200" rtl="0" fontAlgn="base">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fontAlgn="base">
        <a:spcBef>
          <a:spcPct val="0"/>
        </a:spcBef>
        <a:spcAft>
          <a:spcPts val="600"/>
        </a:spcAft>
        <a:buSzPct val="150000"/>
        <a:buFont typeface="Arial" charset="0"/>
        <a:buChar char="•"/>
        <a:defRPr sz="3200" kern="1200">
          <a:solidFill>
            <a:schemeClr val="tx1"/>
          </a:solidFill>
          <a:latin typeface="+mn-lt"/>
          <a:ea typeface="+mn-ea"/>
          <a:cs typeface="+mn-cs"/>
        </a:defRPr>
      </a:lvl1pPr>
      <a:lvl2pPr marL="742950" indent="-285750" algn="l" defTabSz="457200" rtl="0" fontAlgn="base">
        <a:spcBef>
          <a:spcPct val="0"/>
        </a:spcBef>
        <a:spcAft>
          <a:spcPts val="60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0"/>
        </a:spcBef>
        <a:spcAft>
          <a:spcPts val="60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0"/>
        </a:spcBef>
        <a:spcAft>
          <a:spcPts val="60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0"/>
        </a:spcBef>
        <a:spcAft>
          <a:spcPts val="60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5992813" y="985838"/>
            <a:ext cx="698500" cy="1200150"/>
          </a:xfrm>
          <a:prstGeom prst="rect">
            <a:avLst/>
          </a:prstGeom>
          <a:noFill/>
          <a:ln w="9525">
            <a:noFill/>
            <a:miter lim="800000"/>
            <a:headEnd/>
            <a:tailEnd/>
          </a:ln>
        </p:spPr>
        <p:txBody>
          <a:bodyPr wrap="none">
            <a:spAutoFit/>
          </a:bodyPr>
          <a:lstStyle/>
          <a:p>
            <a:r>
              <a:rPr lang="en-US" sz="7200">
                <a:solidFill>
                  <a:srgbClr val="000000"/>
                </a:solidFill>
              </a:rPr>
              <a:t>4</a:t>
            </a:r>
          </a:p>
        </p:txBody>
      </p:sp>
      <p:sp>
        <p:nvSpPr>
          <p:cNvPr id="15362" name="Title 2"/>
          <p:cNvSpPr>
            <a:spLocks noGrp="1"/>
          </p:cNvSpPr>
          <p:nvPr>
            <p:ph type="ctrTitle"/>
          </p:nvPr>
        </p:nvSpPr>
        <p:spPr>
          <a:xfrm>
            <a:off x="3906838" y="2236788"/>
            <a:ext cx="4876800" cy="4090987"/>
          </a:xfrm>
        </p:spPr>
        <p:txBody>
          <a:bodyPr/>
          <a:lstStyle/>
          <a:p>
            <a:r>
              <a:rPr lang="en-US" smtClean="0"/>
              <a:t>Designing Distribution Networks and Applications to Online Sales</a:t>
            </a: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rtlCol="0">
            <a:normAutofit fontScale="90000"/>
          </a:bodyPr>
          <a:lstStyle/>
          <a:p>
            <a:pPr fontAlgn="auto">
              <a:spcAft>
                <a:spcPts val="0"/>
              </a:spcAft>
              <a:defRPr/>
            </a:pPr>
            <a:r>
              <a:rPr lang="en-US" dirty="0"/>
              <a:t>Facility Costs and Number</a:t>
            </a:r>
            <a:br>
              <a:rPr lang="en-US" dirty="0"/>
            </a:br>
            <a:r>
              <a:rPr lang="en-US" dirty="0"/>
              <a:t>of </a:t>
            </a:r>
            <a:r>
              <a:rPr lang="en-US" dirty="0" smtClean="0"/>
              <a:t>Facilities</a:t>
            </a:r>
            <a:endParaRPr lang="en-US" dirty="0"/>
          </a:p>
        </p:txBody>
      </p:sp>
      <p:sp>
        <p:nvSpPr>
          <p:cNvPr id="11" name="TextBox 10"/>
          <p:cNvSpPr txBox="1">
            <a:spLocks noChangeArrowheads="1"/>
          </p:cNvSpPr>
          <p:nvPr/>
        </p:nvSpPr>
        <p:spPr bwMode="auto">
          <a:xfrm>
            <a:off x="965200" y="5700713"/>
            <a:ext cx="1003300" cy="307975"/>
          </a:xfrm>
          <a:prstGeom prst="rect">
            <a:avLst/>
          </a:prstGeom>
          <a:noFill/>
          <a:ln w="9525">
            <a:noFill/>
            <a:miter lim="800000"/>
            <a:headEnd/>
            <a:tailEnd/>
          </a:ln>
        </p:spPr>
        <p:txBody>
          <a:bodyPr wrap="none">
            <a:spAutoFit/>
          </a:bodyPr>
          <a:lstStyle/>
          <a:p>
            <a:r>
              <a:rPr lang="en-US" sz="1400"/>
              <a:t>Figure 4-4</a:t>
            </a:r>
          </a:p>
        </p:txBody>
      </p:sp>
      <p:pic>
        <p:nvPicPr>
          <p:cNvPr id="3" name="Picture 2"/>
          <p:cNvPicPr>
            <a:picLocks noChangeAspect="1"/>
          </p:cNvPicPr>
          <p:nvPr/>
        </p:nvPicPr>
        <p:blipFill>
          <a:blip r:embed="rId3"/>
          <a:srcRect/>
          <a:stretch>
            <a:fillRect/>
          </a:stretch>
        </p:blipFill>
        <p:spPr bwMode="auto">
          <a:xfrm>
            <a:off x="1522413" y="1727200"/>
            <a:ext cx="5526087" cy="4699000"/>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Logistics Cost, Response Time, and Number of Facilities</a:t>
            </a:r>
            <a:endParaRPr lang="en-US" dirty="0"/>
          </a:p>
        </p:txBody>
      </p:sp>
      <p:sp>
        <p:nvSpPr>
          <p:cNvPr id="4" name="TextBox 3"/>
          <p:cNvSpPr txBox="1">
            <a:spLocks noChangeArrowheads="1"/>
          </p:cNvSpPr>
          <p:nvPr/>
        </p:nvSpPr>
        <p:spPr bwMode="auto">
          <a:xfrm>
            <a:off x="965200" y="5700713"/>
            <a:ext cx="1003300" cy="307975"/>
          </a:xfrm>
          <a:prstGeom prst="rect">
            <a:avLst/>
          </a:prstGeom>
          <a:noFill/>
          <a:ln w="9525">
            <a:noFill/>
            <a:miter lim="800000"/>
            <a:headEnd/>
            <a:tailEnd/>
          </a:ln>
        </p:spPr>
        <p:txBody>
          <a:bodyPr wrap="none">
            <a:spAutoFit/>
          </a:bodyPr>
          <a:lstStyle/>
          <a:p>
            <a:r>
              <a:rPr lang="en-US" sz="1400"/>
              <a:t>Figure 4-5</a:t>
            </a:r>
          </a:p>
        </p:txBody>
      </p:sp>
      <p:pic>
        <p:nvPicPr>
          <p:cNvPr id="5" name="Picture 4"/>
          <p:cNvPicPr>
            <a:picLocks noChangeAspect="1"/>
          </p:cNvPicPr>
          <p:nvPr/>
        </p:nvPicPr>
        <p:blipFill>
          <a:blip r:embed="rId2"/>
          <a:srcRect/>
          <a:stretch>
            <a:fillRect/>
          </a:stretch>
        </p:blipFill>
        <p:spPr bwMode="auto">
          <a:xfrm>
            <a:off x="1955800" y="1895475"/>
            <a:ext cx="5422900" cy="4176713"/>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2/3*#ppt_w"/>
                                          </p:val>
                                        </p:tav>
                                        <p:tav tm="100000">
                                          <p:val>
                                            <p:strVal val="#ppt_w"/>
                                          </p:val>
                                        </p:tav>
                                      </p:tavLst>
                                    </p:anim>
                                    <p:anim calcmode="lin" valueType="num">
                                      <p:cBhvr>
                                        <p:cTn id="8" dur="1000" fill="hold"/>
                                        <p:tgtEl>
                                          <p:spTgt spid="5"/>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a:t>Design Options for a </a:t>
            </a:r>
            <a:br>
              <a:rPr lang="en-US" dirty="0"/>
            </a:br>
            <a:r>
              <a:rPr lang="en-US" dirty="0"/>
              <a:t>Distribution Network</a:t>
            </a:r>
          </a:p>
        </p:txBody>
      </p:sp>
      <p:sp>
        <p:nvSpPr>
          <p:cNvPr id="30722" name="Rectangle 3"/>
          <p:cNvSpPr>
            <a:spLocks noGrp="1" noChangeArrowheads="1"/>
          </p:cNvSpPr>
          <p:nvPr>
            <p:ph type="body" idx="1"/>
          </p:nvPr>
        </p:nvSpPr>
        <p:spPr>
          <a:xfrm>
            <a:off x="698500" y="1816100"/>
            <a:ext cx="7797800" cy="4525963"/>
          </a:xfrm>
        </p:spPr>
        <p:txBody>
          <a:bodyPr/>
          <a:lstStyle/>
          <a:p>
            <a:r>
              <a:rPr lang="en-US" smtClean="0"/>
              <a:t>Distribution network choices from the manufacturer to the end consumer</a:t>
            </a:r>
          </a:p>
          <a:p>
            <a:r>
              <a:rPr lang="en-US" smtClean="0"/>
              <a:t>Two key decisions</a:t>
            </a:r>
          </a:p>
          <a:p>
            <a:pPr marL="914400" lvl="1" indent="-457200">
              <a:buFont typeface="Arial" charset="0"/>
              <a:buAutoNum type="arabicPeriod"/>
            </a:pPr>
            <a:r>
              <a:rPr lang="en-US" smtClean="0"/>
              <a:t>Will product be delivered to the customer location or picked up from a prearranged site?</a:t>
            </a:r>
          </a:p>
          <a:p>
            <a:pPr marL="914400" lvl="1" indent="-457200">
              <a:buFont typeface="Arial" charset="0"/>
              <a:buAutoNum type="arabicPeriod"/>
            </a:pPr>
            <a:r>
              <a:rPr lang="en-US" smtClean="0"/>
              <a:t>Will product flow through an intermediary (or intermediate location)?</a:t>
            </a:r>
          </a:p>
        </p:txBody>
      </p:sp>
    </p:spTree>
  </p:cSld>
  <p:clrMapOvr>
    <a:masterClrMapping/>
  </p:clrMapOvr>
  <p:transition spd="slow">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a:t>Design Options for a </a:t>
            </a:r>
            <a:br>
              <a:rPr lang="en-US" dirty="0"/>
            </a:br>
            <a:r>
              <a:rPr lang="en-US" dirty="0"/>
              <a:t>Distribution Network</a:t>
            </a:r>
          </a:p>
        </p:txBody>
      </p:sp>
      <p:sp>
        <p:nvSpPr>
          <p:cNvPr id="31746" name="Rectangle 3"/>
          <p:cNvSpPr>
            <a:spLocks noGrp="1" noChangeArrowheads="1"/>
          </p:cNvSpPr>
          <p:nvPr>
            <p:ph type="body" idx="1"/>
          </p:nvPr>
        </p:nvSpPr>
        <p:spPr/>
        <p:txBody>
          <a:bodyPr/>
          <a:lstStyle/>
          <a:p>
            <a:r>
              <a:rPr lang="en-US" smtClean="0"/>
              <a:t>One of six designs may be used</a:t>
            </a:r>
          </a:p>
          <a:p>
            <a:pPr marL="971550" lvl="1" indent="-514350">
              <a:buFont typeface="Arial" charset="0"/>
              <a:buAutoNum type="arabicPeriod"/>
            </a:pPr>
            <a:r>
              <a:rPr lang="en-US" smtClean="0"/>
              <a:t>Manufacturer storage with direct shipping</a:t>
            </a:r>
          </a:p>
          <a:p>
            <a:pPr marL="971550" lvl="1" indent="-514350">
              <a:buFont typeface="Arial" charset="0"/>
              <a:buAutoNum type="arabicPeriod"/>
            </a:pPr>
            <a:r>
              <a:rPr lang="en-US" smtClean="0"/>
              <a:t>Manufacturer storage with direct shipping and in-transit merge</a:t>
            </a:r>
          </a:p>
          <a:p>
            <a:pPr marL="971550" lvl="1" indent="-514350">
              <a:buFont typeface="Arial" charset="0"/>
              <a:buAutoNum type="arabicPeriod"/>
            </a:pPr>
            <a:r>
              <a:rPr lang="en-US" smtClean="0"/>
              <a:t>Distributor storage with carrier delivery</a:t>
            </a:r>
          </a:p>
          <a:p>
            <a:pPr marL="971550" lvl="1" indent="-514350">
              <a:buFont typeface="Arial" charset="0"/>
              <a:buAutoNum type="arabicPeriod"/>
            </a:pPr>
            <a:r>
              <a:rPr lang="en-US" smtClean="0"/>
              <a:t>Distributor storage with last-mile delivery</a:t>
            </a:r>
          </a:p>
          <a:p>
            <a:pPr marL="971550" lvl="1" indent="-514350">
              <a:buFont typeface="Arial" charset="0"/>
              <a:buAutoNum type="arabicPeriod"/>
            </a:pPr>
            <a:r>
              <a:rPr lang="en-US" smtClean="0"/>
              <a:t>Manufacturer/distributor storage with customer pickup</a:t>
            </a:r>
          </a:p>
          <a:p>
            <a:pPr marL="971550" lvl="1" indent="-514350">
              <a:buFont typeface="Arial" charset="0"/>
              <a:buAutoNum type="arabicPeriod"/>
            </a:pPr>
            <a:r>
              <a:rPr lang="en-US" smtClean="0"/>
              <a:t>Retail storage with customer pickup</a:t>
            </a:r>
          </a:p>
        </p:txBody>
      </p:sp>
    </p:spTree>
  </p:cSld>
  <p:clrMapOvr>
    <a:masterClrMapping/>
  </p:clrMapOvr>
  <p:transition spd="slow">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rtlCol="0">
            <a:normAutofit fontScale="90000"/>
          </a:bodyPr>
          <a:lstStyle/>
          <a:p>
            <a:pPr fontAlgn="auto">
              <a:spcAft>
                <a:spcPts val="0"/>
              </a:spcAft>
              <a:defRPr/>
            </a:pPr>
            <a:r>
              <a:rPr lang="en-US" dirty="0"/>
              <a:t>Manufacturer Storage with</a:t>
            </a:r>
            <a:br>
              <a:rPr lang="en-US" dirty="0"/>
            </a:br>
            <a:r>
              <a:rPr lang="en-US" dirty="0"/>
              <a:t>Direct </a:t>
            </a:r>
            <a:r>
              <a:rPr lang="en-US" dirty="0" smtClean="0"/>
              <a:t>Shipping</a:t>
            </a:r>
            <a:endParaRPr lang="en-US" dirty="0"/>
          </a:p>
        </p:txBody>
      </p:sp>
      <p:sp>
        <p:nvSpPr>
          <p:cNvPr id="33" name="TextBox 32"/>
          <p:cNvSpPr txBox="1">
            <a:spLocks noChangeArrowheads="1"/>
          </p:cNvSpPr>
          <p:nvPr/>
        </p:nvSpPr>
        <p:spPr bwMode="auto">
          <a:xfrm>
            <a:off x="965200" y="5700713"/>
            <a:ext cx="1003300" cy="307975"/>
          </a:xfrm>
          <a:prstGeom prst="rect">
            <a:avLst/>
          </a:prstGeom>
          <a:noFill/>
          <a:ln w="9525">
            <a:noFill/>
            <a:miter lim="800000"/>
            <a:headEnd/>
            <a:tailEnd/>
          </a:ln>
        </p:spPr>
        <p:txBody>
          <a:bodyPr wrap="none">
            <a:spAutoFit/>
          </a:bodyPr>
          <a:lstStyle/>
          <a:p>
            <a:r>
              <a:rPr lang="en-US" sz="1400"/>
              <a:t>Figure 4-6</a:t>
            </a:r>
          </a:p>
        </p:txBody>
      </p:sp>
      <p:pic>
        <p:nvPicPr>
          <p:cNvPr id="32773" name="Picture 5" descr="FG_04_006"/>
          <p:cNvPicPr>
            <a:picLocks noChangeAspect="1" noChangeArrowheads="1"/>
          </p:cNvPicPr>
          <p:nvPr/>
        </p:nvPicPr>
        <p:blipFill>
          <a:blip r:embed="rId2"/>
          <a:srcRect/>
          <a:stretch>
            <a:fillRect/>
          </a:stretch>
        </p:blipFill>
        <p:spPr bwMode="auto">
          <a:xfrm>
            <a:off x="1135063" y="1785938"/>
            <a:ext cx="7381875" cy="3914775"/>
          </a:xfrm>
          <a:prstGeom prst="rect">
            <a:avLst/>
          </a:prstGeom>
          <a:noFill/>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Manufacturer </a:t>
            </a:r>
            <a:r>
              <a:rPr lang="en-US" dirty="0"/>
              <a:t>Storage with Direct Shipping Network</a:t>
            </a:r>
          </a:p>
        </p:txBody>
      </p:sp>
      <p:graphicFrame>
        <p:nvGraphicFramePr>
          <p:cNvPr id="3" name="Table 2"/>
          <p:cNvGraphicFramePr>
            <a:graphicFrameLocks noGrp="1"/>
          </p:cNvGraphicFramePr>
          <p:nvPr/>
        </p:nvGraphicFramePr>
        <p:xfrm>
          <a:off x="1092200" y="1905000"/>
          <a:ext cx="6959600" cy="3662363"/>
        </p:xfrm>
        <a:graphic>
          <a:graphicData uri="http://schemas.openxmlformats.org/drawingml/2006/table">
            <a:tbl>
              <a:tblPr firstRow="1" bandRow="1">
                <a:tableStyleId>{2D5ABB26-0587-4C30-8999-92F81FD0307C}</a:tableStyleId>
              </a:tblPr>
              <a:tblGrid>
                <a:gridCol w="2085613"/>
                <a:gridCol w="4873987"/>
              </a:tblGrid>
              <a:tr h="370840">
                <a:tc>
                  <a:txBody>
                    <a:bodyPr/>
                    <a:lstStyle/>
                    <a:p>
                      <a:r>
                        <a:rPr lang="en-US" sz="1600" b="1" kern="1200" dirty="0" smtClean="0">
                          <a:solidFill>
                            <a:schemeClr val="tx1"/>
                          </a:solidFill>
                          <a:latin typeface="+mn-lt"/>
                          <a:ea typeface="+mn-ea"/>
                          <a:cs typeface="+mn-cs"/>
                        </a:rPr>
                        <a:t>Cost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Inventory</a:t>
                      </a:r>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Lower costs because of aggregation. Benefits of aggregation are highest for low-demand, high-value items. Benefits are large if product customization can be postponed at the manufacturer.</a:t>
                      </a:r>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Transportation</a:t>
                      </a:r>
                      <a:endParaRPr lang="en-US" sz="16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Higher transportation costs because of increased distance and disaggregate shipping.</a:t>
                      </a: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Facilities and handling</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Lower facility costs because of aggregation. Some saving on handling costs if manufacturer can manage small shipments or ship from production line.</a:t>
                      </a:r>
                    </a:p>
                  </a:txBody>
                  <a:tcPr>
                    <a:lnL>
                      <a:noFill/>
                    </a:lnL>
                    <a:lnR>
                      <a:noFill/>
                    </a:lnR>
                    <a:lnT>
                      <a:noFill/>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Information</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Significant investment in information infrastructure to integrate manufacturer and retailer.</a:t>
                      </a:r>
                      <a:endParaRPr lang="en-US" sz="1600" dirty="0" smtClean="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965200" y="5700713"/>
            <a:ext cx="923925" cy="307975"/>
          </a:xfrm>
          <a:prstGeom prst="rect">
            <a:avLst/>
          </a:prstGeom>
          <a:noFill/>
          <a:ln w="9525">
            <a:noFill/>
            <a:miter lim="800000"/>
            <a:headEnd/>
            <a:tailEnd/>
          </a:ln>
        </p:spPr>
        <p:txBody>
          <a:bodyPr wrap="none">
            <a:spAutoFit/>
          </a:bodyPr>
          <a:lstStyle/>
          <a:p>
            <a:r>
              <a:rPr lang="en-US" sz="1400"/>
              <a:t>Table 4-1</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Manufacturer </a:t>
            </a:r>
            <a:r>
              <a:rPr lang="en-US" dirty="0"/>
              <a:t>Storage with Direct Shipping Network</a:t>
            </a:r>
          </a:p>
        </p:txBody>
      </p:sp>
      <p:graphicFrame>
        <p:nvGraphicFramePr>
          <p:cNvPr id="3" name="Table 2"/>
          <p:cNvGraphicFramePr>
            <a:graphicFrameLocks noGrp="1"/>
          </p:cNvGraphicFramePr>
          <p:nvPr/>
        </p:nvGraphicFramePr>
        <p:xfrm>
          <a:off x="457200" y="1663700"/>
          <a:ext cx="8229600" cy="4618038"/>
        </p:xfrm>
        <a:graphic>
          <a:graphicData uri="http://schemas.openxmlformats.org/drawingml/2006/table">
            <a:tbl>
              <a:tblPr firstRow="1" bandRow="1">
                <a:tableStyleId>{2D5ABB26-0587-4C30-8999-92F81FD0307C}</a:tableStyleId>
              </a:tblPr>
              <a:tblGrid>
                <a:gridCol w="2222500"/>
                <a:gridCol w="6007100"/>
              </a:tblGrid>
              <a:tr h="370840">
                <a:tc>
                  <a:txBody>
                    <a:bodyPr/>
                    <a:lstStyle/>
                    <a:p>
                      <a:r>
                        <a:rPr lang="en-US" sz="1600" b="1" kern="1200" dirty="0" smtClean="0">
                          <a:solidFill>
                            <a:schemeClr val="tx1"/>
                          </a:solidFill>
                          <a:latin typeface="+mn-lt"/>
                          <a:ea typeface="+mn-ea"/>
                          <a:cs typeface="+mn-cs"/>
                        </a:rPr>
                        <a:t>Service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kern="1200" dirty="0" smtClean="0">
                          <a:solidFill>
                            <a:schemeClr val="tx1"/>
                          </a:solidFill>
                          <a:latin typeface="+mn-lt"/>
                          <a:ea typeface="+mn-ea"/>
                          <a:cs typeface="+mn-cs"/>
                        </a:rPr>
                        <a:t>Response time</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Long response time of one to two weeks because of increased distance and two stages for order processing. Response time may vary by product, thus complicating receiving.</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Product variety</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smtClean="0">
                          <a:solidFill>
                            <a:schemeClr val="tx1"/>
                          </a:solidFill>
                          <a:latin typeface="+mn-lt"/>
                          <a:ea typeface="+mn-ea"/>
                          <a:cs typeface="+mn-cs"/>
                        </a:rPr>
                        <a:t>Easy to provide a high level of variety.</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Product availability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Easy to provide a high level of product availability because of aggregation at manufacturer.</a:t>
                      </a:r>
                      <a:endParaRPr lang="en-US" sz="1600" dirty="0" smtClean="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Customer experience</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Good in terms of home delivery but can suffer if order from several manufacturers is sent as partial shipments.</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Time to market</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kern="1200" dirty="0" smtClean="0">
                          <a:solidFill>
                            <a:schemeClr val="tx1"/>
                          </a:solidFill>
                          <a:latin typeface="+mn-lt"/>
                          <a:ea typeface="+mn-ea"/>
                          <a:cs typeface="+mn-cs"/>
                        </a:rPr>
                        <a:t>Fast, with the product available as soon as the first unit is produced.</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Order visibility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More difficult but also more important from a customer service perspective.</a:t>
                      </a:r>
                      <a:endParaRPr lang="en-US" sz="1600" dirty="0" smtClean="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Returnability</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Expensive and difficult to implement.</a:t>
                      </a:r>
                      <a:endParaRPr lang="en-US" sz="1400" dirty="0" smtClean="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7404100" y="6375400"/>
            <a:ext cx="923925" cy="307975"/>
          </a:xfrm>
          <a:prstGeom prst="rect">
            <a:avLst/>
          </a:prstGeom>
          <a:noFill/>
          <a:ln w="9525">
            <a:noFill/>
            <a:miter lim="800000"/>
            <a:headEnd/>
            <a:tailEnd/>
          </a:ln>
        </p:spPr>
        <p:txBody>
          <a:bodyPr wrap="none">
            <a:spAutoFit/>
          </a:bodyPr>
          <a:lstStyle/>
          <a:p>
            <a:r>
              <a:rPr lang="en-US" sz="1400"/>
              <a:t>Table 4-1</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mtClean="0"/>
              <a:t>In-Transit Merge Network</a:t>
            </a:r>
          </a:p>
        </p:txBody>
      </p:sp>
      <p:sp>
        <p:nvSpPr>
          <p:cNvPr id="42" name="TextBox 41"/>
          <p:cNvSpPr txBox="1">
            <a:spLocks noChangeArrowheads="1"/>
          </p:cNvSpPr>
          <p:nvPr/>
        </p:nvSpPr>
        <p:spPr bwMode="auto">
          <a:xfrm>
            <a:off x="965200" y="5700713"/>
            <a:ext cx="1003300" cy="307975"/>
          </a:xfrm>
          <a:prstGeom prst="rect">
            <a:avLst/>
          </a:prstGeom>
          <a:noFill/>
          <a:ln w="9525">
            <a:noFill/>
            <a:miter lim="800000"/>
            <a:headEnd/>
            <a:tailEnd/>
          </a:ln>
        </p:spPr>
        <p:txBody>
          <a:bodyPr wrap="none">
            <a:spAutoFit/>
          </a:bodyPr>
          <a:lstStyle/>
          <a:p>
            <a:r>
              <a:rPr lang="en-US" sz="1400"/>
              <a:t>Figure 4-7</a:t>
            </a:r>
          </a:p>
        </p:txBody>
      </p:sp>
      <p:pic>
        <p:nvPicPr>
          <p:cNvPr id="35845" name="Picture 5" descr="FG_04_007"/>
          <p:cNvPicPr>
            <a:picLocks noChangeAspect="1" noChangeArrowheads="1"/>
          </p:cNvPicPr>
          <p:nvPr/>
        </p:nvPicPr>
        <p:blipFill>
          <a:blip r:embed="rId2"/>
          <a:srcRect/>
          <a:stretch>
            <a:fillRect/>
          </a:stretch>
        </p:blipFill>
        <p:spPr bwMode="auto">
          <a:xfrm>
            <a:off x="457200" y="1582738"/>
            <a:ext cx="8229600" cy="4117975"/>
          </a:xfrm>
          <a:prstGeom prst="rect">
            <a:avLst/>
          </a:prstGeom>
          <a:noFill/>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In-Transit Merge</a:t>
            </a:r>
          </a:p>
        </p:txBody>
      </p:sp>
      <p:graphicFrame>
        <p:nvGraphicFramePr>
          <p:cNvPr id="3" name="Table 2"/>
          <p:cNvGraphicFramePr>
            <a:graphicFrameLocks noGrp="1"/>
          </p:cNvGraphicFramePr>
          <p:nvPr/>
        </p:nvGraphicFramePr>
        <p:xfrm>
          <a:off x="1092200" y="1905000"/>
          <a:ext cx="6959600" cy="2662238"/>
        </p:xfrm>
        <a:graphic>
          <a:graphicData uri="http://schemas.openxmlformats.org/drawingml/2006/table">
            <a:tbl>
              <a:tblPr firstRow="1" bandRow="1">
                <a:tableStyleId>{2D5ABB26-0587-4C30-8999-92F81FD0307C}</a:tableStyleId>
              </a:tblPr>
              <a:tblGrid>
                <a:gridCol w="2085613"/>
                <a:gridCol w="4873987"/>
              </a:tblGrid>
              <a:tr h="370840">
                <a:tc>
                  <a:txBody>
                    <a:bodyPr/>
                    <a:lstStyle/>
                    <a:p>
                      <a:r>
                        <a:rPr lang="en-US" sz="1600" b="1" kern="1200" dirty="0" smtClean="0">
                          <a:solidFill>
                            <a:schemeClr val="tx1"/>
                          </a:solidFill>
                          <a:latin typeface="+mn-lt"/>
                          <a:ea typeface="+mn-ea"/>
                          <a:cs typeface="+mn-cs"/>
                        </a:rPr>
                        <a:t>Cost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Inventory</a:t>
                      </a:r>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Similar to drop-shipping. </a:t>
                      </a:r>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Transportation</a:t>
                      </a:r>
                      <a:endParaRPr lang="en-US" sz="16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Somewhat lower transportation costs than drop-shipping.</a:t>
                      </a: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Facilities and handling</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Handling costs higher than drop-shipping at carrier; receiving costs lower at customer.</a:t>
                      </a:r>
                      <a:endParaRPr lang="en-US" dirty="0"/>
                    </a:p>
                  </a:txBody>
                  <a:tcPr>
                    <a:lnL>
                      <a:noFill/>
                    </a:lnL>
                    <a:lnR>
                      <a:noFill/>
                    </a:lnR>
                    <a:lnT>
                      <a:noFill/>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Information</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Investment is somewhat higher than for drop-shipping.</a:t>
                      </a:r>
                      <a:endParaRPr lang="en-US" dirty="0" smtClean="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1092200" y="4837113"/>
            <a:ext cx="923925" cy="307975"/>
          </a:xfrm>
          <a:prstGeom prst="rect">
            <a:avLst/>
          </a:prstGeom>
          <a:noFill/>
          <a:ln w="9525">
            <a:noFill/>
            <a:miter lim="800000"/>
            <a:headEnd/>
            <a:tailEnd/>
          </a:ln>
        </p:spPr>
        <p:txBody>
          <a:bodyPr wrap="none">
            <a:spAutoFit/>
          </a:bodyPr>
          <a:lstStyle/>
          <a:p>
            <a:r>
              <a:rPr lang="en-US" sz="1400"/>
              <a:t>Table 4-2</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mtClean="0"/>
              <a:t>In-Transit Merge</a:t>
            </a:r>
          </a:p>
        </p:txBody>
      </p:sp>
      <p:graphicFrame>
        <p:nvGraphicFramePr>
          <p:cNvPr id="3" name="Table 2"/>
          <p:cNvGraphicFramePr>
            <a:graphicFrameLocks noGrp="1"/>
          </p:cNvGraphicFramePr>
          <p:nvPr/>
        </p:nvGraphicFramePr>
        <p:xfrm>
          <a:off x="784225" y="1752600"/>
          <a:ext cx="7594600" cy="3235325"/>
        </p:xfrm>
        <a:graphic>
          <a:graphicData uri="http://schemas.openxmlformats.org/drawingml/2006/table">
            <a:tbl>
              <a:tblPr firstRow="1" bandRow="1">
                <a:tableStyleId>{2D5ABB26-0587-4C30-8999-92F81FD0307C}</a:tableStyleId>
              </a:tblPr>
              <a:tblGrid>
                <a:gridCol w="2051011"/>
                <a:gridCol w="5543589"/>
              </a:tblGrid>
              <a:tr h="370840">
                <a:tc>
                  <a:txBody>
                    <a:bodyPr/>
                    <a:lstStyle/>
                    <a:p>
                      <a:r>
                        <a:rPr lang="en-US" sz="1600" b="1" kern="1200" dirty="0" smtClean="0">
                          <a:solidFill>
                            <a:schemeClr val="tx1"/>
                          </a:solidFill>
                          <a:latin typeface="+mn-lt"/>
                          <a:ea typeface="+mn-ea"/>
                          <a:cs typeface="+mn-cs"/>
                        </a:rPr>
                        <a:t>Service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kern="1200" dirty="0" smtClean="0">
                          <a:solidFill>
                            <a:schemeClr val="tx1"/>
                          </a:solidFill>
                          <a:latin typeface="+mn-lt"/>
                          <a:ea typeface="+mn-ea"/>
                          <a:cs typeface="+mn-cs"/>
                        </a:rPr>
                        <a:t>Response time</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Similar to drop-shipping; may be marginally higher.</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Product variety</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Similar to drop-shipping.</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Product availability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Similar to drop-shipping.</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Customer experience</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Better than drop-shipping because only a single delivery has to be received.</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Time to market</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Similar to drop-shipping.</a:t>
                      </a:r>
                      <a:endParaRPr lang="en-US" dirty="0" smtClean="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Order visibility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Similar to drop-shipping. </a:t>
                      </a:r>
                      <a:endParaRPr lang="en-US" dirty="0" smtClean="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Returnability</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Similar to drop-shipping.</a:t>
                      </a:r>
                      <a:endParaRPr lang="en-US" dirty="0" smtClean="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784225" y="5194300"/>
            <a:ext cx="922338" cy="307975"/>
          </a:xfrm>
          <a:prstGeom prst="rect">
            <a:avLst/>
          </a:prstGeom>
          <a:noFill/>
          <a:ln w="9525">
            <a:noFill/>
            <a:miter lim="800000"/>
            <a:headEnd/>
            <a:tailEnd/>
          </a:ln>
        </p:spPr>
        <p:txBody>
          <a:bodyPr wrap="none">
            <a:spAutoFit/>
          </a:bodyPr>
          <a:lstStyle/>
          <a:p>
            <a:r>
              <a:rPr lang="en-US" sz="1400"/>
              <a:t>Table 4-2</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Learning Objectives</a:t>
            </a:r>
          </a:p>
        </p:txBody>
      </p:sp>
      <p:sp>
        <p:nvSpPr>
          <p:cNvPr id="16386" name="Content Placeholder 2"/>
          <p:cNvSpPr>
            <a:spLocks noGrp="1"/>
          </p:cNvSpPr>
          <p:nvPr>
            <p:ph idx="1"/>
          </p:nvPr>
        </p:nvSpPr>
        <p:spPr>
          <a:xfrm>
            <a:off x="660400" y="1600200"/>
            <a:ext cx="8026400" cy="4525963"/>
          </a:xfrm>
        </p:spPr>
        <p:txBody>
          <a:bodyPr/>
          <a:lstStyle/>
          <a:p>
            <a:pPr marL="514350" indent="-514350">
              <a:buSzPct val="100000"/>
              <a:buFont typeface="Arial" charset="0"/>
              <a:buAutoNum type="arabicPeriod"/>
            </a:pPr>
            <a:r>
              <a:rPr lang="en-US" smtClean="0"/>
              <a:t>Identify the key factors to be considered when designing a distribution network</a:t>
            </a:r>
          </a:p>
          <a:p>
            <a:pPr marL="514350" indent="-514350">
              <a:buSzPct val="100000"/>
              <a:buFont typeface="Arial" charset="0"/>
              <a:buAutoNum type="arabicPeriod"/>
            </a:pPr>
            <a:r>
              <a:rPr lang="en-US" smtClean="0"/>
              <a:t>Discuss the strengths and weaknesses of various distribution options</a:t>
            </a:r>
          </a:p>
          <a:p>
            <a:pPr marL="514350" indent="-514350">
              <a:buSzPct val="100000"/>
              <a:buFont typeface="Arial" charset="0"/>
              <a:buAutoNum type="arabicPeriod"/>
            </a:pPr>
            <a:r>
              <a:rPr lang="en-US" smtClean="0"/>
              <a:t>Understand how online sales have affected the design of distribution networks in different industries</a:t>
            </a:r>
          </a:p>
        </p:txBody>
      </p:sp>
    </p:spTree>
  </p:cSld>
  <p:clrMapOvr>
    <a:masterClrMapping/>
  </p:clrMapOvr>
  <p:transition spd="slow">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FG_04_008"/>
          <p:cNvPicPr>
            <a:picLocks noChangeAspect="1" noChangeArrowheads="1"/>
          </p:cNvPicPr>
          <p:nvPr/>
        </p:nvPicPr>
        <p:blipFill>
          <a:blip r:embed="rId2"/>
          <a:srcRect/>
          <a:stretch>
            <a:fillRect/>
          </a:stretch>
        </p:blipFill>
        <p:spPr bwMode="auto">
          <a:xfrm>
            <a:off x="679450" y="1758950"/>
            <a:ext cx="8229600" cy="4249738"/>
          </a:xfrm>
          <a:prstGeom prst="rect">
            <a:avLst/>
          </a:prstGeom>
          <a:noFill/>
        </p:spPr>
      </p:pic>
      <p:sp>
        <p:nvSpPr>
          <p:cNvPr id="27651" name="Rectangle 2"/>
          <p:cNvSpPr>
            <a:spLocks noGrp="1" noChangeArrowheads="1"/>
          </p:cNvSpPr>
          <p:nvPr>
            <p:ph type="title"/>
          </p:nvPr>
        </p:nvSpPr>
        <p:spPr/>
        <p:txBody>
          <a:bodyPr rtlCol="0">
            <a:normAutofit fontScale="90000"/>
          </a:bodyPr>
          <a:lstStyle/>
          <a:p>
            <a:pPr fontAlgn="auto">
              <a:spcAft>
                <a:spcPts val="0"/>
              </a:spcAft>
              <a:defRPr/>
            </a:pPr>
            <a:r>
              <a:rPr lang="en-US" dirty="0"/>
              <a:t>Distributor Storage with</a:t>
            </a:r>
            <a:br>
              <a:rPr lang="en-US" dirty="0"/>
            </a:br>
            <a:r>
              <a:rPr lang="en-US" dirty="0"/>
              <a:t>Carrier </a:t>
            </a:r>
            <a:r>
              <a:rPr lang="en-US" dirty="0" smtClean="0"/>
              <a:t>Delivery</a:t>
            </a:r>
            <a:endParaRPr lang="en-US" dirty="0"/>
          </a:p>
        </p:txBody>
      </p:sp>
      <p:sp>
        <p:nvSpPr>
          <p:cNvPr id="34" name="TextBox 33"/>
          <p:cNvSpPr txBox="1">
            <a:spLocks noChangeArrowheads="1"/>
          </p:cNvSpPr>
          <p:nvPr/>
        </p:nvSpPr>
        <p:spPr bwMode="auto">
          <a:xfrm>
            <a:off x="965200" y="5700713"/>
            <a:ext cx="1003300" cy="307975"/>
          </a:xfrm>
          <a:prstGeom prst="rect">
            <a:avLst/>
          </a:prstGeom>
          <a:noFill/>
          <a:ln w="9525">
            <a:noFill/>
            <a:miter lim="800000"/>
            <a:headEnd/>
            <a:tailEnd/>
          </a:ln>
        </p:spPr>
        <p:txBody>
          <a:bodyPr wrap="none">
            <a:spAutoFit/>
          </a:bodyPr>
          <a:lstStyle/>
          <a:p>
            <a:r>
              <a:rPr lang="en-US" sz="1400"/>
              <a:t>Figure 4-8</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a:t>Distributor Storage with</a:t>
            </a:r>
            <a:br>
              <a:rPr lang="en-US" dirty="0"/>
            </a:br>
            <a:r>
              <a:rPr lang="en-US" dirty="0"/>
              <a:t>Carrier Delivery</a:t>
            </a:r>
          </a:p>
        </p:txBody>
      </p:sp>
      <p:graphicFrame>
        <p:nvGraphicFramePr>
          <p:cNvPr id="3" name="Table 2"/>
          <p:cNvGraphicFramePr>
            <a:graphicFrameLocks noGrp="1"/>
          </p:cNvGraphicFramePr>
          <p:nvPr/>
        </p:nvGraphicFramePr>
        <p:xfrm>
          <a:off x="1092200" y="1905000"/>
          <a:ext cx="6959600" cy="3479800"/>
        </p:xfrm>
        <a:graphic>
          <a:graphicData uri="http://schemas.openxmlformats.org/drawingml/2006/table">
            <a:tbl>
              <a:tblPr firstRow="1" bandRow="1">
                <a:tableStyleId>{2D5ABB26-0587-4C30-8999-92F81FD0307C}</a:tableStyleId>
              </a:tblPr>
              <a:tblGrid>
                <a:gridCol w="2085613"/>
                <a:gridCol w="4873987"/>
              </a:tblGrid>
              <a:tr h="370840">
                <a:tc>
                  <a:txBody>
                    <a:bodyPr/>
                    <a:lstStyle/>
                    <a:p>
                      <a:r>
                        <a:rPr lang="en-US" sz="1600" b="1" kern="1200" dirty="0" smtClean="0">
                          <a:solidFill>
                            <a:schemeClr val="tx1"/>
                          </a:solidFill>
                          <a:latin typeface="+mn-lt"/>
                          <a:ea typeface="+mn-ea"/>
                          <a:cs typeface="+mn-cs"/>
                        </a:rPr>
                        <a:t>Cost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Inventory</a:t>
                      </a:r>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Higher than manufacturer storage. Difference is not large for faster moving items but can be large for very slow-moving items. </a:t>
                      </a:r>
                      <a:endParaRPr lang="en-US" dirty="0"/>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Transportation</a:t>
                      </a:r>
                      <a:endParaRPr lang="en-US" sz="16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Lower than manufacturer storage. Reduction is highest for faster moving items.</a:t>
                      </a: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Facilities and handling</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Somewhat higher than manufacturer storage. The difference can be large for very slow-moving items.</a:t>
                      </a:r>
                    </a:p>
                  </a:txBody>
                  <a:tcPr>
                    <a:lnL>
                      <a:noFill/>
                    </a:lnL>
                    <a:lnR>
                      <a:noFill/>
                    </a:lnR>
                    <a:lnT>
                      <a:noFill/>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Information</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Simpler infrastructure compared to manufacturer storage.</a:t>
                      </a:r>
                      <a:endParaRPr lang="en-US"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1092200" y="5548313"/>
            <a:ext cx="923925" cy="307975"/>
          </a:xfrm>
          <a:prstGeom prst="rect">
            <a:avLst/>
          </a:prstGeom>
          <a:noFill/>
          <a:ln w="9525">
            <a:noFill/>
            <a:miter lim="800000"/>
            <a:headEnd/>
            <a:tailEnd/>
          </a:ln>
        </p:spPr>
        <p:txBody>
          <a:bodyPr wrap="none">
            <a:spAutoFit/>
          </a:bodyPr>
          <a:lstStyle/>
          <a:p>
            <a:r>
              <a:rPr lang="en-US" sz="1400"/>
              <a:t>Table 4-3</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a:t>Distributor Storage with</a:t>
            </a:r>
            <a:br>
              <a:rPr lang="en-US" dirty="0"/>
            </a:br>
            <a:r>
              <a:rPr lang="en-US" dirty="0"/>
              <a:t>Carrier Delivery</a:t>
            </a:r>
          </a:p>
        </p:txBody>
      </p:sp>
      <p:graphicFrame>
        <p:nvGraphicFramePr>
          <p:cNvPr id="3" name="Table 2"/>
          <p:cNvGraphicFramePr>
            <a:graphicFrameLocks noGrp="1"/>
          </p:cNvGraphicFramePr>
          <p:nvPr/>
        </p:nvGraphicFramePr>
        <p:xfrm>
          <a:off x="784225" y="1752600"/>
          <a:ext cx="7594600" cy="3444875"/>
        </p:xfrm>
        <a:graphic>
          <a:graphicData uri="http://schemas.openxmlformats.org/drawingml/2006/table">
            <a:tbl>
              <a:tblPr firstRow="1" bandRow="1">
                <a:tableStyleId>{2D5ABB26-0587-4C30-8999-92F81FD0307C}</a:tableStyleId>
              </a:tblPr>
              <a:tblGrid>
                <a:gridCol w="2051011"/>
                <a:gridCol w="5543589"/>
              </a:tblGrid>
              <a:tr h="370840">
                <a:tc>
                  <a:txBody>
                    <a:bodyPr/>
                    <a:lstStyle/>
                    <a:p>
                      <a:r>
                        <a:rPr lang="en-US" sz="1600" b="1" kern="1200" dirty="0" smtClean="0">
                          <a:solidFill>
                            <a:schemeClr val="tx1"/>
                          </a:solidFill>
                          <a:latin typeface="+mn-lt"/>
                          <a:ea typeface="+mn-ea"/>
                          <a:cs typeface="+mn-cs"/>
                        </a:rPr>
                        <a:t>Service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kern="1200" dirty="0" smtClean="0">
                          <a:solidFill>
                            <a:schemeClr val="tx1"/>
                          </a:solidFill>
                          <a:latin typeface="+mn-lt"/>
                          <a:ea typeface="+mn-ea"/>
                          <a:cs typeface="+mn-cs"/>
                        </a:rPr>
                        <a:t>Response time</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Faster than manufacturer storage. </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Product variety</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Lower than manufacturer storage.</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Product availability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Higher cost to provide the same level of availability as manufacturer storage.</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Customer experience</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Better than manufacturer storage with drop-shipping. </a:t>
                      </a:r>
                      <a:endParaRPr lang="en-US" dirty="0" smtClean="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Time to market</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Higher than manufacturer storage. </a:t>
                      </a:r>
                      <a:endParaRPr lang="en-US" dirty="0" smtClean="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Order visibility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Easier than manufacturer storage. </a:t>
                      </a:r>
                      <a:endParaRPr lang="en-US" dirty="0" smtClean="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Returnability</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Easier than manufacturer storage.</a:t>
                      </a:r>
                      <a:endParaRPr lang="en-US"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784225" y="5372100"/>
            <a:ext cx="922338" cy="307975"/>
          </a:xfrm>
          <a:prstGeom prst="rect">
            <a:avLst/>
          </a:prstGeom>
          <a:noFill/>
          <a:ln w="9525">
            <a:noFill/>
            <a:miter lim="800000"/>
            <a:headEnd/>
            <a:tailEnd/>
          </a:ln>
        </p:spPr>
        <p:txBody>
          <a:bodyPr wrap="none">
            <a:spAutoFit/>
          </a:bodyPr>
          <a:lstStyle/>
          <a:p>
            <a:r>
              <a:rPr lang="en-US" sz="1400"/>
              <a:t>Table 4-3</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rtlCol="0">
            <a:normAutofit fontScale="90000"/>
          </a:bodyPr>
          <a:lstStyle/>
          <a:p>
            <a:pPr fontAlgn="auto">
              <a:spcAft>
                <a:spcPts val="0"/>
              </a:spcAft>
              <a:defRPr/>
            </a:pPr>
            <a:r>
              <a:rPr lang="en-US" dirty="0"/>
              <a:t>Distributor Storage with</a:t>
            </a:r>
            <a:br>
              <a:rPr lang="en-US" dirty="0"/>
            </a:br>
            <a:r>
              <a:rPr lang="en-US" dirty="0"/>
              <a:t>Last Mile </a:t>
            </a:r>
            <a:r>
              <a:rPr lang="en-US" dirty="0" smtClean="0"/>
              <a:t>Delivery</a:t>
            </a:r>
            <a:endParaRPr lang="en-US" dirty="0"/>
          </a:p>
        </p:txBody>
      </p:sp>
      <p:sp>
        <p:nvSpPr>
          <p:cNvPr id="54" name="TextBox 53"/>
          <p:cNvSpPr txBox="1">
            <a:spLocks noChangeArrowheads="1"/>
          </p:cNvSpPr>
          <p:nvPr/>
        </p:nvSpPr>
        <p:spPr bwMode="auto">
          <a:xfrm>
            <a:off x="965200" y="5700713"/>
            <a:ext cx="1003300" cy="307975"/>
          </a:xfrm>
          <a:prstGeom prst="rect">
            <a:avLst/>
          </a:prstGeom>
          <a:noFill/>
          <a:ln w="9525">
            <a:noFill/>
            <a:miter lim="800000"/>
            <a:headEnd/>
            <a:tailEnd/>
          </a:ln>
        </p:spPr>
        <p:txBody>
          <a:bodyPr wrap="none">
            <a:spAutoFit/>
          </a:bodyPr>
          <a:lstStyle/>
          <a:p>
            <a:r>
              <a:rPr lang="en-US" sz="1400"/>
              <a:t>Figure 4-9</a:t>
            </a:r>
          </a:p>
        </p:txBody>
      </p:sp>
      <p:pic>
        <p:nvPicPr>
          <p:cNvPr id="41989" name="Picture 5" descr="FG_04_009"/>
          <p:cNvPicPr>
            <a:picLocks noChangeAspect="1" noChangeArrowheads="1"/>
          </p:cNvPicPr>
          <p:nvPr/>
        </p:nvPicPr>
        <p:blipFill>
          <a:blip r:embed="rId2"/>
          <a:srcRect/>
          <a:stretch>
            <a:fillRect/>
          </a:stretch>
        </p:blipFill>
        <p:spPr bwMode="auto">
          <a:xfrm>
            <a:off x="584200" y="1785938"/>
            <a:ext cx="8229600" cy="3770312"/>
          </a:xfrm>
          <a:prstGeom prst="rect">
            <a:avLst/>
          </a:prstGeom>
          <a:noFill/>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a:t>Distributor Storage with</a:t>
            </a:r>
            <a:br>
              <a:rPr lang="en-US" dirty="0"/>
            </a:br>
            <a:r>
              <a:rPr lang="en-US" dirty="0"/>
              <a:t>Last Mile Delivery</a:t>
            </a:r>
          </a:p>
        </p:txBody>
      </p:sp>
      <p:graphicFrame>
        <p:nvGraphicFramePr>
          <p:cNvPr id="3" name="Table 2"/>
          <p:cNvGraphicFramePr>
            <a:graphicFrameLocks noGrp="1"/>
          </p:cNvGraphicFramePr>
          <p:nvPr/>
        </p:nvGraphicFramePr>
        <p:xfrm>
          <a:off x="1092200" y="1905000"/>
          <a:ext cx="6959600" cy="3754438"/>
        </p:xfrm>
        <a:graphic>
          <a:graphicData uri="http://schemas.openxmlformats.org/drawingml/2006/table">
            <a:tbl>
              <a:tblPr firstRow="1" bandRow="1">
                <a:tableStyleId>{2D5ABB26-0587-4C30-8999-92F81FD0307C}</a:tableStyleId>
              </a:tblPr>
              <a:tblGrid>
                <a:gridCol w="2085613"/>
                <a:gridCol w="4873987"/>
              </a:tblGrid>
              <a:tr h="370840">
                <a:tc>
                  <a:txBody>
                    <a:bodyPr/>
                    <a:lstStyle/>
                    <a:p>
                      <a:r>
                        <a:rPr lang="en-US" sz="1600" b="1" kern="1200" dirty="0" smtClean="0">
                          <a:solidFill>
                            <a:schemeClr val="tx1"/>
                          </a:solidFill>
                          <a:latin typeface="+mn-lt"/>
                          <a:ea typeface="+mn-ea"/>
                          <a:cs typeface="+mn-cs"/>
                        </a:rPr>
                        <a:t>Cost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Inventory</a:t>
                      </a:r>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Higher than distributor storage with package carrier delivery.</a:t>
                      </a:r>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Transportation</a:t>
                      </a:r>
                      <a:endParaRPr lang="en-US" sz="16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Very high cost given minimal scale economies. Higher than any other distribution option.</a:t>
                      </a: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Facilities and handling</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Facility costs higher than manufacturer storage or distributor storage with package carrier delivery, but lower than a chain of retail stores.</a:t>
                      </a:r>
                    </a:p>
                  </a:txBody>
                  <a:tcPr>
                    <a:lnL>
                      <a:noFill/>
                    </a:lnL>
                    <a:lnR>
                      <a:noFill/>
                    </a:lnR>
                    <a:lnT>
                      <a:noFill/>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Information</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Similar to distributor storage with package carrier delivery.</a:t>
                      </a:r>
                      <a:endParaRPr lang="en-US" dirty="0" smtClean="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1092200" y="5789613"/>
            <a:ext cx="923925" cy="307975"/>
          </a:xfrm>
          <a:prstGeom prst="rect">
            <a:avLst/>
          </a:prstGeom>
          <a:noFill/>
          <a:ln w="9525">
            <a:noFill/>
            <a:miter lim="800000"/>
            <a:headEnd/>
            <a:tailEnd/>
          </a:ln>
        </p:spPr>
        <p:txBody>
          <a:bodyPr wrap="none">
            <a:spAutoFit/>
          </a:bodyPr>
          <a:lstStyle/>
          <a:p>
            <a:r>
              <a:rPr lang="en-US" sz="1400"/>
              <a:t>Table 4-4</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a:t>Distributor Storage with</a:t>
            </a:r>
            <a:br>
              <a:rPr lang="en-US" dirty="0"/>
            </a:br>
            <a:r>
              <a:rPr lang="en-US" dirty="0"/>
              <a:t>Last Mile Delivery</a:t>
            </a:r>
          </a:p>
        </p:txBody>
      </p:sp>
      <p:graphicFrame>
        <p:nvGraphicFramePr>
          <p:cNvPr id="3" name="Table 2"/>
          <p:cNvGraphicFramePr>
            <a:graphicFrameLocks noGrp="1"/>
          </p:cNvGraphicFramePr>
          <p:nvPr/>
        </p:nvGraphicFramePr>
        <p:xfrm>
          <a:off x="784225" y="1752600"/>
          <a:ext cx="7594600" cy="4592638"/>
        </p:xfrm>
        <a:graphic>
          <a:graphicData uri="http://schemas.openxmlformats.org/drawingml/2006/table">
            <a:tbl>
              <a:tblPr firstRow="1" bandRow="1">
                <a:tableStyleId>{2D5ABB26-0587-4C30-8999-92F81FD0307C}</a:tableStyleId>
              </a:tblPr>
              <a:tblGrid>
                <a:gridCol w="2051011"/>
                <a:gridCol w="5543589"/>
              </a:tblGrid>
              <a:tr h="370840">
                <a:tc>
                  <a:txBody>
                    <a:bodyPr/>
                    <a:lstStyle/>
                    <a:p>
                      <a:r>
                        <a:rPr lang="en-US" sz="1600" b="1" kern="1200" dirty="0" smtClean="0">
                          <a:solidFill>
                            <a:schemeClr val="tx1"/>
                          </a:solidFill>
                          <a:latin typeface="+mn-lt"/>
                          <a:ea typeface="+mn-ea"/>
                          <a:cs typeface="+mn-cs"/>
                        </a:rPr>
                        <a:t>Service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kern="1200" dirty="0" smtClean="0">
                          <a:solidFill>
                            <a:schemeClr val="tx1"/>
                          </a:solidFill>
                          <a:latin typeface="+mn-lt"/>
                          <a:ea typeface="+mn-ea"/>
                          <a:cs typeface="+mn-cs"/>
                        </a:rPr>
                        <a:t>Response time</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Very quick. Same day to next-day delivery.</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Product variety</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Somewhat less than distributor storage with package carrier delivery but larger than retail stores.</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Product availability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More expensive to provide availability than any other option except retail stores.</a:t>
                      </a:r>
                      <a:endParaRPr lang="en-US"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Customer experience</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Very good, particularly for bulky items. Slightly higher than distributor storage with package carrier delivery.</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Time to market</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Less of an issue and easier to implement than manufacturer storage or distributor storage with package carrier delivery.</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Order visibility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Easier to implement than other previous options. </a:t>
                      </a:r>
                      <a:endParaRPr lang="en-US"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Returnability</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Harder and more expensive than a retail network.</a:t>
                      </a:r>
                      <a:endParaRPr lang="en-US" dirty="0" smtClean="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7248525" y="6199188"/>
            <a:ext cx="922338" cy="307975"/>
          </a:xfrm>
          <a:prstGeom prst="rect">
            <a:avLst/>
          </a:prstGeom>
          <a:noFill/>
          <a:ln w="9525">
            <a:noFill/>
            <a:miter lim="800000"/>
            <a:headEnd/>
            <a:tailEnd/>
          </a:ln>
        </p:spPr>
        <p:txBody>
          <a:bodyPr wrap="none">
            <a:spAutoFit/>
          </a:bodyPr>
          <a:lstStyle/>
          <a:p>
            <a:r>
              <a:rPr lang="en-US" sz="1400"/>
              <a:t>Table 4-4</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FG_04_010"/>
          <p:cNvPicPr>
            <a:picLocks noChangeAspect="1" noChangeArrowheads="1"/>
          </p:cNvPicPr>
          <p:nvPr/>
        </p:nvPicPr>
        <p:blipFill>
          <a:blip r:embed="rId2"/>
          <a:srcRect/>
          <a:stretch>
            <a:fillRect/>
          </a:stretch>
        </p:blipFill>
        <p:spPr bwMode="auto">
          <a:xfrm>
            <a:off x="595313" y="1593850"/>
            <a:ext cx="8229600" cy="4868863"/>
          </a:xfrm>
          <a:prstGeom prst="rect">
            <a:avLst/>
          </a:prstGeom>
          <a:noFill/>
        </p:spPr>
      </p:pic>
      <p:sp>
        <p:nvSpPr>
          <p:cNvPr id="45057" name="Rectangle 2"/>
          <p:cNvSpPr>
            <a:spLocks noGrp="1" noChangeArrowheads="1"/>
          </p:cNvSpPr>
          <p:nvPr>
            <p:ph type="title"/>
          </p:nvPr>
        </p:nvSpPr>
        <p:spPr/>
        <p:txBody>
          <a:bodyPr/>
          <a:lstStyle/>
          <a:p>
            <a:r>
              <a:rPr lang="en-US" sz="4000" smtClean="0"/>
              <a:t>Manufacturer or Distributor Storage with Customer Pickup</a:t>
            </a:r>
          </a:p>
        </p:txBody>
      </p:sp>
      <p:sp>
        <p:nvSpPr>
          <p:cNvPr id="70" name="TextBox 69"/>
          <p:cNvSpPr txBox="1">
            <a:spLocks noChangeArrowheads="1"/>
          </p:cNvSpPr>
          <p:nvPr/>
        </p:nvSpPr>
        <p:spPr bwMode="auto">
          <a:xfrm>
            <a:off x="965200" y="5865813"/>
            <a:ext cx="1103313" cy="307975"/>
          </a:xfrm>
          <a:prstGeom prst="rect">
            <a:avLst/>
          </a:prstGeom>
          <a:noFill/>
          <a:ln w="9525">
            <a:noFill/>
            <a:miter lim="800000"/>
            <a:headEnd/>
            <a:tailEnd/>
          </a:ln>
        </p:spPr>
        <p:txBody>
          <a:bodyPr wrap="none">
            <a:spAutoFit/>
          </a:bodyPr>
          <a:lstStyle/>
          <a:p>
            <a:r>
              <a:rPr lang="en-US" sz="1400"/>
              <a:t>Figure 4-10</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a:t>Manufacturer or Distributor Storage with Customer Pickup</a:t>
            </a:r>
          </a:p>
        </p:txBody>
      </p:sp>
      <p:graphicFrame>
        <p:nvGraphicFramePr>
          <p:cNvPr id="3" name="Table 2"/>
          <p:cNvGraphicFramePr>
            <a:graphicFrameLocks noGrp="1"/>
          </p:cNvGraphicFramePr>
          <p:nvPr/>
        </p:nvGraphicFramePr>
        <p:xfrm>
          <a:off x="1092200" y="1905000"/>
          <a:ext cx="6959600" cy="3754438"/>
        </p:xfrm>
        <a:graphic>
          <a:graphicData uri="http://schemas.openxmlformats.org/drawingml/2006/table">
            <a:tbl>
              <a:tblPr firstRow="1" bandRow="1">
                <a:tableStyleId>{2D5ABB26-0587-4C30-8999-92F81FD0307C}</a:tableStyleId>
              </a:tblPr>
              <a:tblGrid>
                <a:gridCol w="2085613"/>
                <a:gridCol w="4873987"/>
              </a:tblGrid>
              <a:tr h="370840">
                <a:tc>
                  <a:txBody>
                    <a:bodyPr/>
                    <a:lstStyle/>
                    <a:p>
                      <a:r>
                        <a:rPr lang="en-US" sz="1600" b="1" kern="1200" dirty="0" smtClean="0">
                          <a:solidFill>
                            <a:schemeClr val="tx1"/>
                          </a:solidFill>
                          <a:latin typeface="+mn-lt"/>
                          <a:ea typeface="+mn-ea"/>
                          <a:cs typeface="+mn-cs"/>
                        </a:rPr>
                        <a:t>Cost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Inventory</a:t>
                      </a:r>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Can match any other option, depending on the location of inventory.</a:t>
                      </a:r>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Transportation</a:t>
                      </a:r>
                      <a:endParaRPr lang="en-US" sz="16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Lower than the use of package carriers, especially if using an existing delivery network.</a:t>
                      </a: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Facilities and handling</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Facility costs can be high if new facilities have to be built. Costs are lower if existing facilities are used. The increase in handling cost at the pickup site can be significant.</a:t>
                      </a:r>
                    </a:p>
                  </a:txBody>
                  <a:tcPr>
                    <a:lnL>
                      <a:noFill/>
                    </a:lnL>
                    <a:lnR>
                      <a:noFill/>
                    </a:lnR>
                    <a:lnT>
                      <a:noFill/>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Information</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Significant investment in infrastructure required.</a:t>
                      </a:r>
                      <a:endParaRPr lang="en-US" dirty="0" smtClean="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1092200" y="5789613"/>
            <a:ext cx="923925" cy="307975"/>
          </a:xfrm>
          <a:prstGeom prst="rect">
            <a:avLst/>
          </a:prstGeom>
          <a:noFill/>
          <a:ln w="9525">
            <a:noFill/>
            <a:miter lim="800000"/>
            <a:headEnd/>
            <a:tailEnd/>
          </a:ln>
        </p:spPr>
        <p:txBody>
          <a:bodyPr wrap="none">
            <a:spAutoFit/>
          </a:bodyPr>
          <a:lstStyle/>
          <a:p>
            <a:r>
              <a:rPr lang="en-US" sz="1400"/>
              <a:t>Table 4-5</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a:t>Manufacturer or Distributor Storage with Customer Pickup</a:t>
            </a:r>
          </a:p>
        </p:txBody>
      </p:sp>
      <p:graphicFrame>
        <p:nvGraphicFramePr>
          <p:cNvPr id="3" name="Table 2"/>
          <p:cNvGraphicFramePr>
            <a:graphicFrameLocks noGrp="1"/>
          </p:cNvGraphicFramePr>
          <p:nvPr/>
        </p:nvGraphicFramePr>
        <p:xfrm>
          <a:off x="784225" y="1600200"/>
          <a:ext cx="7594600" cy="4860925"/>
        </p:xfrm>
        <a:graphic>
          <a:graphicData uri="http://schemas.openxmlformats.org/drawingml/2006/table">
            <a:tbl>
              <a:tblPr firstRow="1" bandRow="1">
                <a:tableStyleId>{2D5ABB26-0587-4C30-8999-92F81FD0307C}</a:tableStyleId>
              </a:tblPr>
              <a:tblGrid>
                <a:gridCol w="2051011"/>
                <a:gridCol w="5543589"/>
              </a:tblGrid>
              <a:tr h="370840">
                <a:tc>
                  <a:txBody>
                    <a:bodyPr/>
                    <a:lstStyle/>
                    <a:p>
                      <a:r>
                        <a:rPr lang="en-US" sz="1600" b="1" kern="1200" dirty="0" smtClean="0">
                          <a:solidFill>
                            <a:schemeClr val="tx1"/>
                          </a:solidFill>
                          <a:latin typeface="+mn-lt"/>
                          <a:ea typeface="+mn-ea"/>
                          <a:cs typeface="+mn-cs"/>
                        </a:rPr>
                        <a:t>Service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kern="1200" dirty="0" smtClean="0">
                          <a:solidFill>
                            <a:schemeClr val="tx1"/>
                          </a:solidFill>
                          <a:latin typeface="+mn-lt"/>
                          <a:ea typeface="+mn-ea"/>
                          <a:cs typeface="+mn-cs"/>
                        </a:rPr>
                        <a:t>Response time</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Similar to package carrier delivery with manufacturer or distributor storage. Same-day delivery possible for items stored locally at pickup site.</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Product variety</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Similar to other manufacturer or distributor storage options. </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Product availability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Similar to other manufacturer or distributor storage options.</a:t>
                      </a:r>
                      <a:endParaRPr lang="en-US" dirty="0" smtClean="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Customer experience</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Lower than other options because of the lack of home delivery. Experience is sensitive to capability of pickup location.</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Time to market</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Similar to manufacturer storage options. </a:t>
                      </a:r>
                      <a:endParaRPr lang="en-US"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Order visibility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Difficult but essential. </a:t>
                      </a:r>
                      <a:endParaRPr lang="en-US" dirty="0" smtClean="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Returnability</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Somewhat easier given that pickup location can handle returns.</a:t>
                      </a:r>
                      <a:endParaRPr lang="en-US" dirty="0" smtClean="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7273925" y="6477000"/>
            <a:ext cx="922338" cy="307975"/>
          </a:xfrm>
          <a:prstGeom prst="rect">
            <a:avLst/>
          </a:prstGeom>
          <a:noFill/>
          <a:ln w="9525">
            <a:noFill/>
            <a:miter lim="800000"/>
            <a:headEnd/>
            <a:tailEnd/>
          </a:ln>
        </p:spPr>
        <p:txBody>
          <a:bodyPr wrap="none">
            <a:spAutoFit/>
          </a:bodyPr>
          <a:lstStyle/>
          <a:p>
            <a:r>
              <a:rPr lang="en-US" sz="1400"/>
              <a:t>Table 4-5</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Retail Storage </a:t>
            </a:r>
            <a:r>
              <a:rPr lang="en-US" dirty="0"/>
              <a:t>with Customer Pickup</a:t>
            </a:r>
          </a:p>
        </p:txBody>
      </p:sp>
      <p:graphicFrame>
        <p:nvGraphicFramePr>
          <p:cNvPr id="3" name="Table 2"/>
          <p:cNvGraphicFramePr>
            <a:graphicFrameLocks noGrp="1"/>
          </p:cNvGraphicFramePr>
          <p:nvPr/>
        </p:nvGraphicFramePr>
        <p:xfrm>
          <a:off x="1092200" y="1905000"/>
          <a:ext cx="6959600" cy="2667000"/>
        </p:xfrm>
        <a:graphic>
          <a:graphicData uri="http://schemas.openxmlformats.org/drawingml/2006/table">
            <a:tbl>
              <a:tblPr firstRow="1" bandRow="1">
                <a:tableStyleId>{2D5ABB26-0587-4C30-8999-92F81FD0307C}</a:tableStyleId>
              </a:tblPr>
              <a:tblGrid>
                <a:gridCol w="2085613"/>
                <a:gridCol w="4873987"/>
              </a:tblGrid>
              <a:tr h="370840">
                <a:tc>
                  <a:txBody>
                    <a:bodyPr/>
                    <a:lstStyle/>
                    <a:p>
                      <a:r>
                        <a:rPr lang="en-US" sz="1600" b="1" kern="1200" dirty="0" smtClean="0">
                          <a:solidFill>
                            <a:schemeClr val="tx1"/>
                          </a:solidFill>
                          <a:latin typeface="+mn-lt"/>
                          <a:ea typeface="+mn-ea"/>
                          <a:cs typeface="+mn-cs"/>
                        </a:rPr>
                        <a:t>Cost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Inventory</a:t>
                      </a:r>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Higher than all other options. </a:t>
                      </a:r>
                      <a:endParaRPr lang="en-US" dirty="0"/>
                    </a:p>
                  </a:txBody>
                  <a:tcPr>
                    <a:lnL>
                      <a:noFill/>
                    </a:lnL>
                    <a:lnR>
                      <a:noFill/>
                    </a:lnR>
                    <a:lnT w="28575" cap="flat" cmpd="sng" algn="ctr">
                      <a:solidFill>
                        <a:scrgbClr r="0" g="0" b="0"/>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Transportation</a:t>
                      </a:r>
                      <a:endParaRPr lang="en-US" sz="1600"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Lower than all other options.</a:t>
                      </a:r>
                    </a:p>
                  </a:txBody>
                  <a:tcPr>
                    <a:lnL>
                      <a:noFill/>
                    </a:lnL>
                    <a:lnR>
                      <a:noFill/>
                    </a:lnR>
                    <a:lnT>
                      <a:noFill/>
                    </a:lnT>
                    <a:lnB>
                      <a:noFill/>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Facilities and handling</a:t>
                      </a:r>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Higher than other options. The increase in handling cost at the pickup site can be significant for online and phone orders.</a:t>
                      </a:r>
                    </a:p>
                  </a:txBody>
                  <a:tcPr>
                    <a:lnL>
                      <a:noFill/>
                    </a:lnL>
                    <a:lnR>
                      <a:noFill/>
                    </a:lnR>
                    <a:lnT>
                      <a:noFill/>
                    </a:lnT>
                    <a:lnB>
                      <a:noFill/>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Information</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Some investment in infrastructure required for online and phone orders.</a:t>
                      </a:r>
                      <a:endParaRPr lang="en-US"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1092200" y="4710113"/>
            <a:ext cx="923925" cy="307975"/>
          </a:xfrm>
          <a:prstGeom prst="rect">
            <a:avLst/>
          </a:prstGeom>
          <a:noFill/>
          <a:ln w="9525">
            <a:noFill/>
            <a:miter lim="800000"/>
            <a:headEnd/>
            <a:tailEnd/>
          </a:ln>
        </p:spPr>
        <p:txBody>
          <a:bodyPr wrap="none">
            <a:spAutoFit/>
          </a:bodyPr>
          <a:lstStyle/>
          <a:p>
            <a:r>
              <a:rPr lang="en-US" sz="1400"/>
              <a:t>Table 4-6</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rtlCol="0">
            <a:normAutofit fontScale="90000"/>
          </a:bodyPr>
          <a:lstStyle/>
          <a:p>
            <a:pPr fontAlgn="auto">
              <a:spcAft>
                <a:spcPts val="0"/>
              </a:spcAft>
              <a:defRPr/>
            </a:pPr>
            <a:r>
              <a:rPr lang="en-US" dirty="0"/>
              <a:t>The Role of Distribution</a:t>
            </a:r>
            <a:br>
              <a:rPr lang="en-US" dirty="0"/>
            </a:br>
            <a:r>
              <a:rPr lang="en-US" dirty="0"/>
              <a:t>in the Supply Chain</a:t>
            </a:r>
          </a:p>
        </p:txBody>
      </p:sp>
      <p:sp>
        <p:nvSpPr>
          <p:cNvPr id="17410" name="Rectangle 3"/>
          <p:cNvSpPr>
            <a:spLocks noGrp="1" noChangeArrowheads="1"/>
          </p:cNvSpPr>
          <p:nvPr>
            <p:ph type="body" idx="1"/>
          </p:nvPr>
        </p:nvSpPr>
        <p:spPr>
          <a:xfrm>
            <a:off x="457200" y="1651000"/>
            <a:ext cx="8229600" cy="4705350"/>
          </a:xfrm>
        </p:spPr>
        <p:txBody>
          <a:bodyPr/>
          <a:lstStyle/>
          <a:p>
            <a:r>
              <a:rPr lang="en-US" i="1" smtClean="0"/>
              <a:t>Distribution</a:t>
            </a:r>
            <a:r>
              <a:rPr lang="en-US" smtClean="0"/>
              <a:t> – the steps taken to move and store a product from the supplier stage to the customer stage in a supply chain</a:t>
            </a:r>
          </a:p>
          <a:p>
            <a:r>
              <a:rPr lang="en-US" smtClean="0"/>
              <a:t>Drives profitability by directly affecting supply chain cost and the customer experience</a:t>
            </a:r>
          </a:p>
          <a:p>
            <a:r>
              <a:rPr lang="en-US" smtClean="0"/>
              <a:t>Choice of distribution network can achieve supply chain objectives from low cost to high responsiveness</a:t>
            </a:r>
          </a:p>
        </p:txBody>
      </p:sp>
    </p:spTree>
  </p:cSld>
  <p:clrMapOvr>
    <a:masterClrMapping/>
  </p:clrMapOvr>
  <p:transition spd="slow">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Retail Storage </a:t>
            </a:r>
            <a:r>
              <a:rPr lang="en-US" dirty="0"/>
              <a:t>with Customer Pickup</a:t>
            </a:r>
          </a:p>
        </p:txBody>
      </p:sp>
      <p:graphicFrame>
        <p:nvGraphicFramePr>
          <p:cNvPr id="3" name="Table 2"/>
          <p:cNvGraphicFramePr>
            <a:graphicFrameLocks noGrp="1"/>
          </p:cNvGraphicFramePr>
          <p:nvPr/>
        </p:nvGraphicFramePr>
        <p:xfrm>
          <a:off x="784225" y="1600200"/>
          <a:ext cx="7594600" cy="4043363"/>
        </p:xfrm>
        <a:graphic>
          <a:graphicData uri="http://schemas.openxmlformats.org/drawingml/2006/table">
            <a:tbl>
              <a:tblPr firstRow="1" bandRow="1">
                <a:tableStyleId>{2D5ABB26-0587-4C30-8999-92F81FD0307C}</a:tableStyleId>
              </a:tblPr>
              <a:tblGrid>
                <a:gridCol w="2051011"/>
                <a:gridCol w="5543589"/>
              </a:tblGrid>
              <a:tr h="370840">
                <a:tc>
                  <a:txBody>
                    <a:bodyPr/>
                    <a:lstStyle/>
                    <a:p>
                      <a:r>
                        <a:rPr lang="en-US" sz="1600" b="1" kern="1200" dirty="0" smtClean="0">
                          <a:solidFill>
                            <a:schemeClr val="tx1"/>
                          </a:solidFill>
                          <a:latin typeface="+mn-lt"/>
                          <a:ea typeface="+mn-ea"/>
                          <a:cs typeface="+mn-cs"/>
                        </a:rPr>
                        <a:t>Service Factor</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kern="1200" dirty="0" smtClean="0">
                          <a:solidFill>
                            <a:schemeClr val="tx1"/>
                          </a:solidFill>
                          <a:latin typeface="+mn-lt"/>
                          <a:ea typeface="+mn-ea"/>
                          <a:cs typeface="+mn-cs"/>
                        </a:rPr>
                        <a:t>Performance</a:t>
                      </a:r>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kern="1200" dirty="0" smtClean="0">
                          <a:solidFill>
                            <a:schemeClr val="tx1"/>
                          </a:solidFill>
                          <a:latin typeface="+mn-lt"/>
                          <a:ea typeface="+mn-ea"/>
                          <a:cs typeface="+mn-cs"/>
                        </a:rPr>
                        <a:t>Response time</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Same-day (immediate) pickup possible for items stored locally at pickup site.</a:t>
                      </a:r>
                    </a:p>
                  </a:txBody>
                  <a:tcPr>
                    <a:lnL>
                      <a:noFill/>
                    </a:lnL>
                    <a:lnR>
                      <a:noFill/>
                    </a:lnR>
                    <a:lnT w="28575" cap="flat" cmpd="sng" algn="ctr">
                      <a:solidFill>
                        <a:scrgbClr r="0" g="0" b="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Product variety</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Lower than all other options.</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Product availability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More expensive to provide than all other options.</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Customer experience</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Related to whether shopping is viewed as a positive or negative experience by customer.</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Time to market</a:t>
                      </a:r>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Highest among distribution options. </a:t>
                      </a:r>
                      <a:endParaRPr lang="en-US" dirty="0" smtClean="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Order visibility</a:t>
                      </a:r>
                      <a:endParaRPr lang="en-US" sz="1600" dirty="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Trivial for in-store orders. Difficult, but essential, for online and phone orders. </a:t>
                      </a:r>
                      <a:endParaRPr lang="en-US" dirty="0" smtClean="0"/>
                    </a:p>
                  </a:txBody>
                  <a:tcP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600" kern="1200" dirty="0" smtClean="0">
                          <a:solidFill>
                            <a:schemeClr val="tx1"/>
                          </a:solidFill>
                          <a:latin typeface="+mn-lt"/>
                          <a:ea typeface="+mn-ea"/>
                          <a:cs typeface="+mn-cs"/>
                        </a:rPr>
                        <a:t>Returnability</a:t>
                      </a:r>
                      <a:endParaRPr lang="en-US" sz="1600" dirty="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Easier than other options because retail store can provide a substitute.</a:t>
                      </a:r>
                      <a:endParaRPr lang="en-US" dirty="0" smtClean="0"/>
                    </a:p>
                  </a:txBody>
                  <a:tcPr>
                    <a:lnL>
                      <a:noFill/>
                    </a:lnL>
                    <a:lnR>
                      <a:noFill/>
                    </a:lnR>
                    <a:lnT>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784225" y="5765800"/>
            <a:ext cx="922338" cy="307975"/>
          </a:xfrm>
          <a:prstGeom prst="rect">
            <a:avLst/>
          </a:prstGeom>
          <a:noFill/>
          <a:ln w="9525">
            <a:noFill/>
            <a:miter lim="800000"/>
            <a:headEnd/>
            <a:tailEnd/>
          </a:ln>
        </p:spPr>
        <p:txBody>
          <a:bodyPr wrap="none">
            <a:spAutoFit/>
          </a:bodyPr>
          <a:lstStyle/>
          <a:p>
            <a:r>
              <a:rPr lang="en-US" sz="1400"/>
              <a:t>Table 4-6</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81000" y="266700"/>
            <a:ext cx="8382000" cy="1104900"/>
          </a:xfrm>
        </p:spPr>
        <p:txBody>
          <a:bodyPr rtlCol="0">
            <a:normAutofit fontScale="90000"/>
          </a:bodyPr>
          <a:lstStyle/>
          <a:p>
            <a:pPr fontAlgn="auto">
              <a:spcAft>
                <a:spcPts val="0"/>
              </a:spcAft>
              <a:defRPr/>
            </a:pPr>
            <a:r>
              <a:rPr lang="en-US" dirty="0"/>
              <a:t>Comparative Performance of Delivery Network </a:t>
            </a:r>
            <a:r>
              <a:rPr lang="en-US" dirty="0" smtClean="0"/>
              <a:t>Designs</a:t>
            </a:r>
            <a:endParaRPr lang="en-US" dirty="0"/>
          </a:p>
        </p:txBody>
      </p:sp>
      <p:sp>
        <p:nvSpPr>
          <p:cNvPr id="162" name="TextBox 161"/>
          <p:cNvSpPr txBox="1">
            <a:spLocks noChangeArrowheads="1"/>
          </p:cNvSpPr>
          <p:nvPr/>
        </p:nvSpPr>
        <p:spPr bwMode="auto">
          <a:xfrm>
            <a:off x="7839075" y="5980113"/>
            <a:ext cx="923925" cy="307975"/>
          </a:xfrm>
          <a:prstGeom prst="rect">
            <a:avLst/>
          </a:prstGeom>
          <a:noFill/>
          <a:ln w="9525">
            <a:noFill/>
            <a:miter lim="800000"/>
            <a:headEnd/>
            <a:tailEnd/>
          </a:ln>
        </p:spPr>
        <p:txBody>
          <a:bodyPr wrap="none">
            <a:spAutoFit/>
          </a:bodyPr>
          <a:lstStyle/>
          <a:p>
            <a:r>
              <a:rPr lang="en-US" sz="1400"/>
              <a:t>Table 4-7</a:t>
            </a:r>
          </a:p>
        </p:txBody>
      </p:sp>
      <p:pic>
        <p:nvPicPr>
          <p:cNvPr id="50181" name="Picture 5"/>
          <p:cNvPicPr>
            <a:picLocks noChangeAspect="1" noChangeArrowheads="1"/>
          </p:cNvPicPr>
          <p:nvPr/>
        </p:nvPicPr>
        <p:blipFill>
          <a:blip r:embed="rId3"/>
          <a:srcRect/>
          <a:stretch>
            <a:fillRect/>
          </a:stretch>
        </p:blipFill>
        <p:spPr bwMode="auto">
          <a:xfrm>
            <a:off x="201613" y="1522413"/>
            <a:ext cx="8761412" cy="4487862"/>
          </a:xfrm>
          <a:prstGeom prst="rect">
            <a:avLst/>
          </a:prstGeom>
          <a:noFill/>
          <a:ln w="9525">
            <a:noFill/>
            <a:miter lim="800000"/>
            <a:headEnd/>
            <a:tailEnd/>
          </a:ln>
          <a:effectLst/>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wipe(left)">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82600" y="114300"/>
            <a:ext cx="8204200" cy="1104900"/>
          </a:xfrm>
        </p:spPr>
        <p:txBody>
          <a:bodyPr/>
          <a:lstStyle/>
          <a:p>
            <a:r>
              <a:rPr lang="en-US" sz="3600" smtClean="0"/>
              <a:t>Delivery Networks for Different Product/ Customer Characteristics</a:t>
            </a:r>
          </a:p>
        </p:txBody>
      </p:sp>
      <p:sp>
        <p:nvSpPr>
          <p:cNvPr id="149" name="TextBox 148"/>
          <p:cNvSpPr txBox="1">
            <a:spLocks noChangeArrowheads="1"/>
          </p:cNvSpPr>
          <p:nvPr/>
        </p:nvSpPr>
        <p:spPr bwMode="auto">
          <a:xfrm>
            <a:off x="7839075" y="5662613"/>
            <a:ext cx="923925" cy="307975"/>
          </a:xfrm>
          <a:prstGeom prst="rect">
            <a:avLst/>
          </a:prstGeom>
          <a:noFill/>
          <a:ln w="9525">
            <a:noFill/>
            <a:miter lim="800000"/>
            <a:headEnd/>
            <a:tailEnd/>
          </a:ln>
        </p:spPr>
        <p:txBody>
          <a:bodyPr wrap="none">
            <a:spAutoFit/>
          </a:bodyPr>
          <a:lstStyle/>
          <a:p>
            <a:r>
              <a:rPr lang="en-US" sz="1400"/>
              <a:t>Table 4-8</a:t>
            </a:r>
          </a:p>
        </p:txBody>
      </p:sp>
      <p:pic>
        <p:nvPicPr>
          <p:cNvPr id="52229" name="Picture 5"/>
          <p:cNvPicPr>
            <a:picLocks noChangeAspect="1" noChangeArrowheads="1"/>
          </p:cNvPicPr>
          <p:nvPr/>
        </p:nvPicPr>
        <p:blipFill>
          <a:blip r:embed="rId3"/>
          <a:srcRect/>
          <a:stretch>
            <a:fillRect/>
          </a:stretch>
        </p:blipFill>
        <p:spPr bwMode="auto">
          <a:xfrm>
            <a:off x="128588" y="1531938"/>
            <a:ext cx="9015412" cy="4221162"/>
          </a:xfrm>
          <a:prstGeom prst="rect">
            <a:avLst/>
          </a:prstGeom>
          <a:noFill/>
          <a:ln w="9525">
            <a:noFill/>
            <a:miter lim="800000"/>
            <a:headEnd/>
            <a:tailEnd/>
          </a:ln>
          <a:effectLst/>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wipe(left)">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rtlCol="0">
            <a:normAutofit fontScale="90000"/>
          </a:bodyPr>
          <a:lstStyle/>
          <a:p>
            <a:pPr fontAlgn="auto">
              <a:spcAft>
                <a:spcPts val="0"/>
              </a:spcAft>
              <a:defRPr/>
            </a:pPr>
            <a:r>
              <a:rPr lang="en-US" dirty="0"/>
              <a:t>Impact of Online Sales on Customer Service</a:t>
            </a:r>
          </a:p>
        </p:txBody>
      </p:sp>
      <p:sp>
        <p:nvSpPr>
          <p:cNvPr id="32772" name="Rectangle 3"/>
          <p:cNvSpPr>
            <a:spLocks noGrp="1" noChangeArrowheads="1"/>
          </p:cNvSpPr>
          <p:nvPr>
            <p:ph type="body" idx="1"/>
          </p:nvPr>
        </p:nvSpPr>
        <p:spPr>
          <a:xfrm>
            <a:off x="457200" y="1612900"/>
            <a:ext cx="8229600" cy="4876800"/>
          </a:xfrm>
        </p:spPr>
        <p:txBody>
          <a:bodyPr rtlCol="0">
            <a:normAutofit lnSpcReduction="10000"/>
          </a:bodyPr>
          <a:lstStyle/>
          <a:p>
            <a:pPr fontAlgn="auto">
              <a:spcBef>
                <a:spcPts val="0"/>
              </a:spcBef>
              <a:buFont typeface="Arial"/>
              <a:buChar char="•"/>
              <a:defRPr/>
            </a:pPr>
            <a:r>
              <a:rPr lang="en-US" b="1" dirty="0" smtClean="0"/>
              <a:t>Response time to customers</a:t>
            </a:r>
          </a:p>
          <a:p>
            <a:pPr lvl="1" fontAlgn="auto">
              <a:spcBef>
                <a:spcPts val="0"/>
              </a:spcBef>
              <a:buFont typeface="Arial"/>
              <a:buChar char="–"/>
              <a:defRPr/>
            </a:pPr>
            <a:r>
              <a:rPr lang="en-US" dirty="0"/>
              <a:t>P</a:t>
            </a:r>
            <a:r>
              <a:rPr lang="en-US" dirty="0" smtClean="0"/>
              <a:t>hysical products take longer </a:t>
            </a:r>
            <a:r>
              <a:rPr lang="en-US" dirty="0"/>
              <a:t>to </a:t>
            </a:r>
            <a:r>
              <a:rPr lang="en-US" dirty="0" smtClean="0"/>
              <a:t>fulfill than </a:t>
            </a:r>
            <a:r>
              <a:rPr lang="en-US" dirty="0"/>
              <a:t>retail </a:t>
            </a:r>
            <a:r>
              <a:rPr lang="en-US" dirty="0" smtClean="0"/>
              <a:t>store</a:t>
            </a:r>
          </a:p>
          <a:p>
            <a:pPr lvl="1" fontAlgn="auto">
              <a:spcBef>
                <a:spcPts val="0"/>
              </a:spcBef>
              <a:buFont typeface="Arial"/>
              <a:buChar char="–"/>
              <a:defRPr/>
            </a:pPr>
            <a:r>
              <a:rPr lang="en-US" dirty="0" smtClean="0"/>
              <a:t>No delay </a:t>
            </a:r>
            <a:r>
              <a:rPr lang="en-US" dirty="0"/>
              <a:t>for information </a:t>
            </a:r>
            <a:r>
              <a:rPr lang="en-US" dirty="0" smtClean="0"/>
              <a:t>goods</a:t>
            </a:r>
          </a:p>
          <a:p>
            <a:pPr fontAlgn="auto">
              <a:spcBef>
                <a:spcPts val="0"/>
              </a:spcBef>
              <a:buFont typeface="Arial"/>
              <a:buChar char="•"/>
              <a:defRPr/>
            </a:pPr>
            <a:r>
              <a:rPr lang="en-US" b="1" dirty="0" smtClean="0"/>
              <a:t>Product variety</a:t>
            </a:r>
            <a:endParaRPr lang="en-US" dirty="0" smtClean="0"/>
          </a:p>
          <a:p>
            <a:pPr lvl="1" fontAlgn="auto">
              <a:spcBef>
                <a:spcPts val="0"/>
              </a:spcBef>
              <a:buFont typeface="Arial"/>
              <a:buChar char="–"/>
              <a:defRPr/>
            </a:pPr>
            <a:r>
              <a:rPr lang="en-US" dirty="0"/>
              <a:t>E</a:t>
            </a:r>
            <a:r>
              <a:rPr lang="en-US" dirty="0" smtClean="0"/>
              <a:t>asier </a:t>
            </a:r>
            <a:r>
              <a:rPr lang="en-US" dirty="0"/>
              <a:t>to </a:t>
            </a:r>
            <a:r>
              <a:rPr lang="en-US" dirty="0" smtClean="0"/>
              <a:t>offer </a:t>
            </a:r>
            <a:r>
              <a:rPr lang="en-US" dirty="0"/>
              <a:t>larger </a:t>
            </a:r>
            <a:r>
              <a:rPr lang="en-US" dirty="0" smtClean="0"/>
              <a:t>selection</a:t>
            </a:r>
          </a:p>
          <a:p>
            <a:pPr fontAlgn="auto">
              <a:spcBef>
                <a:spcPts val="0"/>
              </a:spcBef>
              <a:buFont typeface="Arial"/>
              <a:buChar char="•"/>
              <a:defRPr/>
            </a:pPr>
            <a:r>
              <a:rPr lang="en-US" b="1" dirty="0" smtClean="0"/>
              <a:t>Product availability</a:t>
            </a:r>
            <a:endParaRPr lang="en-US" dirty="0" smtClean="0"/>
          </a:p>
          <a:p>
            <a:pPr lvl="1" fontAlgn="auto">
              <a:spcBef>
                <a:spcPts val="0"/>
              </a:spcBef>
              <a:buFont typeface="Arial"/>
              <a:buChar char="–"/>
              <a:defRPr/>
            </a:pPr>
            <a:r>
              <a:rPr lang="en-US" dirty="0" smtClean="0"/>
              <a:t>Aggregating inventory and better </a:t>
            </a:r>
            <a:r>
              <a:rPr lang="en-US" dirty="0"/>
              <a:t>information on customer preferences </a:t>
            </a:r>
            <a:r>
              <a:rPr lang="en-US" dirty="0" smtClean="0"/>
              <a:t>improves </a:t>
            </a:r>
            <a:r>
              <a:rPr lang="en-US" dirty="0"/>
              <a:t>product </a:t>
            </a:r>
            <a:r>
              <a:rPr lang="en-US" dirty="0" smtClean="0"/>
              <a:t>availability</a:t>
            </a:r>
            <a:endParaRPr lang="en-US" dirty="0"/>
          </a:p>
        </p:txBody>
      </p:sp>
    </p:spTree>
  </p:cSld>
  <p:clrMapOvr>
    <a:masterClrMapping/>
  </p:clrMapOvr>
  <p:transition spd="slow">
    <p:pull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rtlCol="0">
            <a:normAutofit fontScale="90000"/>
          </a:bodyPr>
          <a:lstStyle/>
          <a:p>
            <a:pPr fontAlgn="auto">
              <a:spcAft>
                <a:spcPts val="0"/>
              </a:spcAft>
              <a:defRPr/>
            </a:pPr>
            <a:r>
              <a:rPr lang="en-US" dirty="0"/>
              <a:t>Impact of </a:t>
            </a:r>
            <a:r>
              <a:rPr lang="en-US" dirty="0" smtClean="0"/>
              <a:t>Online Sales on </a:t>
            </a:r>
            <a:r>
              <a:rPr lang="en-US" dirty="0"/>
              <a:t>Customer Service</a:t>
            </a:r>
          </a:p>
        </p:txBody>
      </p:sp>
      <p:sp>
        <p:nvSpPr>
          <p:cNvPr id="55298" name="Content Placeholder 2"/>
          <p:cNvSpPr>
            <a:spLocks noGrp="1"/>
          </p:cNvSpPr>
          <p:nvPr>
            <p:ph idx="1"/>
          </p:nvPr>
        </p:nvSpPr>
        <p:spPr>
          <a:xfrm>
            <a:off x="381000" y="1765300"/>
            <a:ext cx="8305800" cy="4724400"/>
          </a:xfrm>
        </p:spPr>
        <p:txBody>
          <a:bodyPr/>
          <a:lstStyle/>
          <a:p>
            <a:r>
              <a:rPr lang="en-US" b="1" smtClean="0"/>
              <a:t>Customer experience</a:t>
            </a:r>
          </a:p>
          <a:p>
            <a:pPr lvl="1"/>
            <a:r>
              <a:rPr lang="en-US" smtClean="0"/>
              <a:t>Improved access, customization, and convenience</a:t>
            </a:r>
          </a:p>
          <a:p>
            <a:r>
              <a:rPr lang="en-US" b="1" smtClean="0"/>
              <a:t>Faster time to market</a:t>
            </a:r>
          </a:p>
          <a:p>
            <a:r>
              <a:rPr lang="en-US" b="1" smtClean="0"/>
              <a:t>Order Visibility</a:t>
            </a:r>
          </a:p>
          <a:p>
            <a:r>
              <a:rPr lang="en-US" b="1" smtClean="0"/>
              <a:t>Returnability</a:t>
            </a:r>
          </a:p>
          <a:p>
            <a:pPr lvl="1"/>
            <a:r>
              <a:rPr lang="en-US" smtClean="0"/>
              <a:t>Harder with online orders</a:t>
            </a:r>
          </a:p>
          <a:p>
            <a:pPr lvl="1"/>
            <a:r>
              <a:rPr lang="en-US" smtClean="0"/>
              <a:t>Proportion of returns likely to be much higher</a:t>
            </a:r>
          </a:p>
        </p:txBody>
      </p:sp>
    </p:spTree>
  </p:cSld>
  <p:clrMapOvr>
    <a:masterClrMapping/>
  </p:clrMapOvr>
  <p:transition spd="slow">
    <p:strip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rtlCol="0">
            <a:normAutofit fontScale="90000"/>
          </a:bodyPr>
          <a:lstStyle/>
          <a:p>
            <a:pPr fontAlgn="auto">
              <a:spcAft>
                <a:spcPts val="0"/>
              </a:spcAft>
              <a:defRPr/>
            </a:pPr>
            <a:r>
              <a:rPr lang="en-US" dirty="0"/>
              <a:t>Impact of </a:t>
            </a:r>
            <a:r>
              <a:rPr lang="en-US" dirty="0" smtClean="0"/>
              <a:t>Online Sales on </a:t>
            </a:r>
            <a:r>
              <a:rPr lang="en-US" dirty="0"/>
              <a:t>Customer Service</a:t>
            </a:r>
          </a:p>
        </p:txBody>
      </p:sp>
      <p:sp>
        <p:nvSpPr>
          <p:cNvPr id="56322" name="Content Placeholder 2"/>
          <p:cNvSpPr>
            <a:spLocks noGrp="1"/>
          </p:cNvSpPr>
          <p:nvPr>
            <p:ph idx="1"/>
          </p:nvPr>
        </p:nvSpPr>
        <p:spPr>
          <a:xfrm>
            <a:off x="723900" y="1714500"/>
            <a:ext cx="7924800" cy="5067300"/>
          </a:xfrm>
        </p:spPr>
        <p:txBody>
          <a:bodyPr/>
          <a:lstStyle/>
          <a:p>
            <a:r>
              <a:rPr lang="en-US" sz="2800" b="1" smtClean="0"/>
              <a:t>Direct Sales to Customers</a:t>
            </a:r>
          </a:p>
          <a:p>
            <a:pPr lvl="1"/>
            <a:r>
              <a:rPr lang="en-US" sz="2400" smtClean="0"/>
              <a:t>Social networking channels allow firms to directly pitch products and promotion</a:t>
            </a:r>
          </a:p>
          <a:p>
            <a:r>
              <a:rPr lang="en-US" sz="2800" b="1" smtClean="0"/>
              <a:t>Flexible Pricing, Product Portfolio, and Promotions</a:t>
            </a:r>
            <a:endParaRPr lang="en-US" sz="2800" smtClean="0"/>
          </a:p>
          <a:p>
            <a:pPr lvl="1"/>
            <a:r>
              <a:rPr lang="en-US" sz="2400" smtClean="0"/>
              <a:t>Manage revenues from product portfolio more effectively than traditional channels</a:t>
            </a:r>
          </a:p>
          <a:p>
            <a:pPr lvl="1"/>
            <a:r>
              <a:rPr lang="en-US" sz="2400" smtClean="0"/>
              <a:t>Promotion information can be conveyed to customers quickly and inexpensively </a:t>
            </a:r>
            <a:endParaRPr lang="en-US" sz="2400" b="1" smtClean="0"/>
          </a:p>
          <a:p>
            <a:r>
              <a:rPr lang="en-US" sz="2800" b="1" smtClean="0"/>
              <a:t>Efficient Funds Transfer</a:t>
            </a:r>
          </a:p>
        </p:txBody>
      </p:sp>
    </p:spTree>
  </p:cSld>
  <p:clrMapOvr>
    <a:masterClrMapping/>
  </p:clrMapOvr>
  <p:transition spd="slow">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Impact of Online Sales on Cost</a:t>
            </a:r>
          </a:p>
        </p:txBody>
      </p:sp>
      <p:sp>
        <p:nvSpPr>
          <p:cNvPr id="57346" name="Content Placeholder 2"/>
          <p:cNvSpPr>
            <a:spLocks noGrp="1"/>
          </p:cNvSpPr>
          <p:nvPr>
            <p:ph idx="1"/>
          </p:nvPr>
        </p:nvSpPr>
        <p:spPr/>
        <p:txBody>
          <a:bodyPr/>
          <a:lstStyle/>
          <a:p>
            <a:r>
              <a:rPr lang="en-US" b="1" smtClean="0"/>
              <a:t>Inventory</a:t>
            </a:r>
          </a:p>
          <a:p>
            <a:pPr lvl="1"/>
            <a:r>
              <a:rPr lang="en-US" smtClean="0"/>
              <a:t>Lower inventory levels if customers will wait</a:t>
            </a:r>
          </a:p>
          <a:p>
            <a:pPr lvl="1"/>
            <a:r>
              <a:rPr lang="en-US" smtClean="0"/>
              <a:t>Postpone variety until after the customer order is received</a:t>
            </a:r>
          </a:p>
          <a:p>
            <a:r>
              <a:rPr lang="en-US" b="1" smtClean="0"/>
              <a:t>Facilities</a:t>
            </a:r>
          </a:p>
          <a:p>
            <a:pPr lvl="1"/>
            <a:r>
              <a:rPr lang="en-US" smtClean="0"/>
              <a:t>Costs related to the number and location of facilities in a network</a:t>
            </a:r>
          </a:p>
          <a:p>
            <a:pPr lvl="1"/>
            <a:r>
              <a:rPr lang="en-US" smtClean="0"/>
              <a:t>Costs associated with the operations in these facilities</a:t>
            </a:r>
          </a:p>
        </p:txBody>
      </p:sp>
    </p:spTree>
  </p:cSld>
  <p:clrMapOvr>
    <a:masterClrMapping/>
  </p:clrMapOvr>
  <p:transition spd="slow">
    <p:pull dir="l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Impact of Online Sales on Cost</a:t>
            </a:r>
          </a:p>
        </p:txBody>
      </p:sp>
      <p:sp>
        <p:nvSpPr>
          <p:cNvPr id="58370" name="Content Placeholder 2"/>
          <p:cNvSpPr>
            <a:spLocks noGrp="1"/>
          </p:cNvSpPr>
          <p:nvPr>
            <p:ph idx="1"/>
          </p:nvPr>
        </p:nvSpPr>
        <p:spPr>
          <a:xfrm>
            <a:off x="457200" y="1417638"/>
            <a:ext cx="8229600" cy="5084762"/>
          </a:xfrm>
        </p:spPr>
        <p:txBody>
          <a:bodyPr/>
          <a:lstStyle/>
          <a:p>
            <a:r>
              <a:rPr lang="en-US" b="1" smtClean="0"/>
              <a:t>Transportation</a:t>
            </a:r>
          </a:p>
          <a:p>
            <a:pPr lvl="1"/>
            <a:r>
              <a:rPr lang="en-US" smtClean="0"/>
              <a:t>Lower cost of “transporting” information goods in digital form</a:t>
            </a:r>
          </a:p>
          <a:p>
            <a:pPr lvl="1"/>
            <a:r>
              <a:rPr lang="en-US" smtClean="0"/>
              <a:t>For nondigital, aggregating inventories increases outbound transportation </a:t>
            </a:r>
          </a:p>
          <a:p>
            <a:r>
              <a:rPr lang="en-US" b="1" smtClean="0"/>
              <a:t>Information</a:t>
            </a:r>
          </a:p>
          <a:p>
            <a:pPr lvl="1"/>
            <a:r>
              <a:rPr lang="en-US" smtClean="0"/>
              <a:t>Share demand, planning, and forecasting information throughout its supply chain</a:t>
            </a:r>
          </a:p>
          <a:p>
            <a:pPr lvl="1"/>
            <a:r>
              <a:rPr lang="en-US" smtClean="0"/>
              <a:t>Additional costs to build and maintain the information infrastructure</a:t>
            </a:r>
          </a:p>
        </p:txBody>
      </p:sp>
    </p:spTree>
  </p:cSld>
  <p:clrMapOvr>
    <a:masterClrMapping/>
  </p:clrMapOvr>
  <p:transition spd="slow">
    <p:strip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Online Sales Scorecard</a:t>
            </a:r>
          </a:p>
        </p:txBody>
      </p:sp>
      <p:graphicFrame>
        <p:nvGraphicFramePr>
          <p:cNvPr id="4" name="Table 3"/>
          <p:cNvGraphicFramePr>
            <a:graphicFrameLocks noGrp="1"/>
          </p:cNvGraphicFramePr>
          <p:nvPr/>
        </p:nvGraphicFramePr>
        <p:xfrm>
          <a:off x="1028700" y="1230313"/>
          <a:ext cx="7086600" cy="4997450"/>
        </p:xfrm>
        <a:graphic>
          <a:graphicData uri="http://schemas.openxmlformats.org/drawingml/2006/table">
            <a:tbl>
              <a:tblPr firstRow="1" bandRow="1">
                <a:tableStyleId>{2D5ABB26-0587-4C30-8999-92F81FD0307C}</a:tableStyleId>
              </a:tblPr>
              <a:tblGrid>
                <a:gridCol w="4618102"/>
                <a:gridCol w="2468499"/>
              </a:tblGrid>
              <a:tr h="215900">
                <a:tc>
                  <a:txBody>
                    <a:bodyPr/>
                    <a:lstStyle/>
                    <a:p>
                      <a:r>
                        <a:rPr lang="en-US" sz="1600" b="1" kern="1200" dirty="0" smtClean="0">
                          <a:solidFill>
                            <a:schemeClr val="tx1"/>
                          </a:solidFill>
                          <a:latin typeface="+mn-lt"/>
                          <a:ea typeface="+mn-ea"/>
                          <a:cs typeface="+mn-cs"/>
                        </a:rPr>
                        <a:t>Area</a:t>
                      </a:r>
                    </a:p>
                  </a:txBody>
                  <a:tcPr>
                    <a:lnB w="28575" cap="flat" cmpd="sng" algn="ctr">
                      <a:solidFill>
                        <a:scrgbClr r="0" g="0" b="0"/>
                      </a:solidFill>
                      <a:prstDash val="solid"/>
                      <a:round/>
                      <a:headEnd type="none" w="med" len="med"/>
                      <a:tailEnd type="none" w="med" len="med"/>
                    </a:lnB>
                  </a:tcPr>
                </a:tc>
                <a:tc>
                  <a:txBody>
                    <a:bodyPr/>
                    <a:lstStyle/>
                    <a:p>
                      <a:r>
                        <a:rPr lang="en-US" sz="1600" b="1" dirty="0" smtClean="0"/>
                        <a:t>Impact</a:t>
                      </a:r>
                      <a:endParaRPr lang="en-US" sz="1600" b="1" dirty="0"/>
                    </a:p>
                  </a:txBody>
                  <a:tcPr>
                    <a:lnB w="28575" cap="flat" cmpd="sng" algn="ctr">
                      <a:solidFill>
                        <a:scrgbClr r="0" g="0" b="0"/>
                      </a:solidFill>
                      <a:prstDash val="solid"/>
                      <a:round/>
                      <a:headEnd type="none" w="med" len="med"/>
                      <a:tailEnd type="none" w="med" len="med"/>
                    </a:lnB>
                  </a:tcPr>
                </a:tc>
              </a:tr>
              <a:tr h="0">
                <a:tc>
                  <a:txBody>
                    <a:bodyPr/>
                    <a:lstStyle/>
                    <a:p>
                      <a:r>
                        <a:rPr lang="en-US" sz="1600" kern="1200" dirty="0" smtClean="0">
                          <a:solidFill>
                            <a:schemeClr val="tx1"/>
                          </a:solidFill>
                          <a:latin typeface="+mn-lt"/>
                          <a:ea typeface="+mn-ea"/>
                          <a:cs typeface="+mn-cs"/>
                        </a:rPr>
                        <a:t>Response time </a:t>
                      </a:r>
                      <a:endParaRPr lang="en-US" sz="1600" dirty="0"/>
                    </a:p>
                  </a:txBody>
                  <a:tcPr>
                    <a:lnT w="28575" cap="flat" cmpd="sng" algn="ctr">
                      <a:solidFill>
                        <a:scrgbClr r="0" g="0" b="0"/>
                      </a:solidFill>
                      <a:prstDash val="solid"/>
                      <a:round/>
                      <a:headEnd type="none" w="med" len="med"/>
                      <a:tailEnd type="none" w="med" len="med"/>
                    </a:lnT>
                  </a:tcPr>
                </a:tc>
                <a:tc>
                  <a:txBody>
                    <a:bodyPr/>
                    <a:lstStyle/>
                    <a:p>
                      <a:endParaRPr lang="en-US" sz="1600" dirty="0"/>
                    </a:p>
                  </a:txBody>
                  <a:tcPr>
                    <a:lnT w="28575" cap="flat" cmpd="sng" algn="ctr">
                      <a:solidFill>
                        <a:scrgbClr r="0" g="0" b="0"/>
                      </a:solidFill>
                      <a:prstDash val="solid"/>
                      <a:round/>
                      <a:headEnd type="none" w="med" len="med"/>
                      <a:tailEnd type="none" w="med" len="med"/>
                    </a:lnT>
                  </a:tcPr>
                </a:tc>
              </a:tr>
              <a:tr h="0">
                <a:tc>
                  <a:txBody>
                    <a:bodyPr/>
                    <a:lstStyle/>
                    <a:p>
                      <a:r>
                        <a:rPr lang="en-US" sz="1600" kern="1200" dirty="0" smtClean="0">
                          <a:solidFill>
                            <a:schemeClr val="tx1"/>
                          </a:solidFill>
                          <a:latin typeface="+mn-lt"/>
                          <a:ea typeface="+mn-ea"/>
                          <a:cs typeface="+mn-cs"/>
                        </a:rPr>
                        <a:t>Product variety </a:t>
                      </a:r>
                      <a:endParaRPr lang="en-US" sz="1600" dirty="0"/>
                    </a:p>
                  </a:txBody>
                  <a:tcPr/>
                </a:tc>
                <a:tc>
                  <a:txBody>
                    <a:bodyPr/>
                    <a:lstStyle/>
                    <a:p>
                      <a:endParaRPr lang="en-US" sz="1600" dirty="0"/>
                    </a:p>
                  </a:txBody>
                  <a:tcPr/>
                </a:tc>
              </a:tr>
              <a:tr h="0">
                <a:tc>
                  <a:txBody>
                    <a:bodyPr/>
                    <a:lstStyle/>
                    <a:p>
                      <a:r>
                        <a:rPr lang="en-US" sz="1600" kern="1200" dirty="0" smtClean="0">
                          <a:solidFill>
                            <a:schemeClr val="tx1"/>
                          </a:solidFill>
                          <a:latin typeface="+mn-lt"/>
                          <a:ea typeface="+mn-ea"/>
                          <a:cs typeface="+mn-cs"/>
                        </a:rPr>
                        <a:t>Product availability </a:t>
                      </a:r>
                      <a:endParaRPr lang="en-US" sz="1600" dirty="0"/>
                    </a:p>
                  </a:txBody>
                  <a:tcPr/>
                </a:tc>
                <a:tc>
                  <a:txBody>
                    <a:bodyPr/>
                    <a:lstStyle/>
                    <a:p>
                      <a:endParaRPr lang="en-US" sz="1600" dirty="0"/>
                    </a:p>
                  </a:txBody>
                  <a:tcPr/>
                </a:tc>
              </a:tr>
              <a:tr h="0">
                <a:tc>
                  <a:txBody>
                    <a:bodyPr/>
                    <a:lstStyle/>
                    <a:p>
                      <a:r>
                        <a:rPr lang="en-US" sz="1600" kern="1200" dirty="0" smtClean="0">
                          <a:solidFill>
                            <a:schemeClr val="tx1"/>
                          </a:solidFill>
                          <a:latin typeface="+mn-lt"/>
                          <a:ea typeface="+mn-ea"/>
                          <a:cs typeface="+mn-cs"/>
                        </a:rPr>
                        <a:t>Customer experience </a:t>
                      </a:r>
                      <a:endParaRPr lang="en-US" sz="1600" dirty="0"/>
                    </a:p>
                  </a:txBody>
                  <a:tcPr/>
                </a:tc>
                <a:tc>
                  <a:txBody>
                    <a:bodyPr/>
                    <a:lstStyle/>
                    <a:p>
                      <a:endParaRPr lang="en-US" sz="1600" dirty="0"/>
                    </a:p>
                  </a:txBody>
                  <a:tcPr/>
                </a:tc>
              </a:tr>
              <a:tr h="0">
                <a:tc>
                  <a:txBody>
                    <a:bodyPr/>
                    <a:lstStyle/>
                    <a:p>
                      <a:r>
                        <a:rPr lang="en-US" sz="1600" kern="1200" dirty="0" smtClean="0">
                          <a:solidFill>
                            <a:schemeClr val="tx1"/>
                          </a:solidFill>
                          <a:latin typeface="+mn-lt"/>
                          <a:ea typeface="+mn-ea"/>
                          <a:cs typeface="+mn-cs"/>
                        </a:rPr>
                        <a:t>Time to market </a:t>
                      </a:r>
                      <a:endParaRPr lang="en-US" sz="1600" dirty="0"/>
                    </a:p>
                  </a:txBody>
                  <a:tcPr/>
                </a:tc>
                <a:tc>
                  <a:txBody>
                    <a:bodyPr/>
                    <a:lstStyle/>
                    <a:p>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Order visibility</a:t>
                      </a:r>
                    </a:p>
                  </a:txBody>
                  <a:tcPr/>
                </a:tc>
                <a:tc>
                  <a:txBody>
                    <a:bodyPr/>
                    <a:lstStyle/>
                    <a:p>
                      <a:endParaRPr lang="en-US" sz="1600" dirty="0"/>
                    </a:p>
                  </a:txBody>
                  <a:tcPr/>
                </a:tc>
              </a:tr>
              <a:tr h="0">
                <a:tc>
                  <a:txBody>
                    <a:bodyPr/>
                    <a:lstStyle/>
                    <a:p>
                      <a:r>
                        <a:rPr lang="en-US" sz="1600" kern="1200" dirty="0" smtClean="0">
                          <a:solidFill>
                            <a:schemeClr val="tx1"/>
                          </a:solidFill>
                          <a:latin typeface="+mn-lt"/>
                          <a:ea typeface="+mn-ea"/>
                          <a:cs typeface="+mn-cs"/>
                        </a:rPr>
                        <a:t>Direct sales </a:t>
                      </a:r>
                      <a:endParaRPr lang="en-US" sz="1600" dirty="0"/>
                    </a:p>
                  </a:txBody>
                  <a:tcPr/>
                </a:tc>
                <a:tc>
                  <a:txBody>
                    <a:bodyPr/>
                    <a:lstStyle/>
                    <a:p>
                      <a:endParaRPr lang="en-US" sz="1600" dirty="0"/>
                    </a:p>
                  </a:txBody>
                  <a:tcPr/>
                </a:tc>
              </a:tr>
              <a:tr h="0">
                <a:tc>
                  <a:txBody>
                    <a:bodyPr/>
                    <a:lstStyle/>
                    <a:p>
                      <a:r>
                        <a:rPr lang="en-US" sz="1600" kern="1200" dirty="0" smtClean="0">
                          <a:solidFill>
                            <a:schemeClr val="tx1"/>
                          </a:solidFill>
                          <a:latin typeface="+mn-lt"/>
                          <a:ea typeface="+mn-ea"/>
                          <a:cs typeface="+mn-cs"/>
                        </a:rPr>
                        <a:t>Flexible pricing, portfolio, promotions </a:t>
                      </a:r>
                      <a:endParaRPr lang="en-US" sz="1600" dirty="0"/>
                    </a:p>
                  </a:txBody>
                  <a:tcPr/>
                </a:tc>
                <a:tc>
                  <a:txBody>
                    <a:bodyPr/>
                    <a:lstStyle/>
                    <a:p>
                      <a:endParaRPr lang="en-US" sz="1600" dirty="0"/>
                    </a:p>
                  </a:txBody>
                  <a:tcPr/>
                </a:tc>
              </a:tr>
              <a:tr h="0">
                <a:tc>
                  <a:txBody>
                    <a:bodyPr/>
                    <a:lstStyle/>
                    <a:p>
                      <a:r>
                        <a:rPr lang="en-US" sz="1600" kern="1200" dirty="0" smtClean="0">
                          <a:solidFill>
                            <a:schemeClr val="tx1"/>
                          </a:solidFill>
                          <a:latin typeface="+mn-lt"/>
                          <a:ea typeface="+mn-ea"/>
                          <a:cs typeface="+mn-cs"/>
                        </a:rPr>
                        <a:t>Efficient funds transfer </a:t>
                      </a:r>
                      <a:endParaRPr lang="en-US" sz="1600" dirty="0"/>
                    </a:p>
                  </a:txBody>
                  <a:tcPr/>
                </a:tc>
                <a:tc>
                  <a:txBody>
                    <a:bodyPr/>
                    <a:lstStyle/>
                    <a:p>
                      <a:endParaRPr lang="en-US" sz="1600" dirty="0"/>
                    </a:p>
                  </a:txBody>
                  <a:tcPr/>
                </a:tc>
              </a:tr>
              <a:tr h="0">
                <a:tc>
                  <a:txBody>
                    <a:bodyPr/>
                    <a:lstStyle/>
                    <a:p>
                      <a:r>
                        <a:rPr lang="en-US" sz="1600" kern="1200" dirty="0" smtClean="0">
                          <a:solidFill>
                            <a:schemeClr val="tx1"/>
                          </a:solidFill>
                          <a:latin typeface="+mn-lt"/>
                          <a:ea typeface="+mn-ea"/>
                          <a:cs typeface="+mn-cs"/>
                        </a:rPr>
                        <a:t>Inventory </a:t>
                      </a:r>
                      <a:endParaRPr lang="en-US" sz="1600" dirty="0"/>
                    </a:p>
                  </a:txBody>
                  <a:tcPr/>
                </a:tc>
                <a:tc>
                  <a:txBody>
                    <a:bodyPr/>
                    <a:lstStyle/>
                    <a:p>
                      <a:endParaRPr lang="en-US" sz="1600" dirty="0"/>
                    </a:p>
                  </a:txBody>
                  <a:tcPr/>
                </a:tc>
              </a:tr>
              <a:tr h="0">
                <a:tc>
                  <a:txBody>
                    <a:bodyPr/>
                    <a:lstStyle/>
                    <a:p>
                      <a:r>
                        <a:rPr lang="en-US" sz="1600" kern="1200" dirty="0" smtClean="0">
                          <a:solidFill>
                            <a:schemeClr val="tx1"/>
                          </a:solidFill>
                          <a:latin typeface="+mn-lt"/>
                          <a:ea typeface="+mn-ea"/>
                          <a:cs typeface="+mn-cs"/>
                        </a:rPr>
                        <a:t>Facilities </a:t>
                      </a:r>
                      <a:endParaRPr lang="en-US" sz="1600" dirty="0"/>
                    </a:p>
                  </a:txBody>
                  <a:tcPr/>
                </a:tc>
                <a:tc>
                  <a:txBody>
                    <a:bodyPr/>
                    <a:lstStyle/>
                    <a:p>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Transportation</a:t>
                      </a:r>
                      <a:endParaRPr lang="en-US" sz="1600" dirty="0" smtClean="0"/>
                    </a:p>
                  </a:txBody>
                  <a:tcPr>
                    <a:lnB w="28575" cap="flat" cmpd="sng" algn="ctr">
                      <a:noFill/>
                      <a:prstDash val="solid"/>
                      <a:round/>
                      <a:headEnd type="none" w="med" len="med"/>
                      <a:tailEnd type="none" w="med" len="med"/>
                    </a:lnB>
                  </a:tcPr>
                </a:tc>
                <a:tc>
                  <a:txBody>
                    <a:bodyPr/>
                    <a:lstStyle/>
                    <a:p>
                      <a:endParaRPr lang="en-US" sz="1600" dirty="0"/>
                    </a:p>
                  </a:txBody>
                  <a:tcPr>
                    <a:lnB w="28575" cap="flat" cmpd="sng" algn="ctr">
                      <a:noFill/>
                      <a:prstDash val="solid"/>
                      <a:round/>
                      <a:headEnd type="none" w="med" len="med"/>
                      <a:tailEnd type="none" w="med" len="med"/>
                    </a:lnB>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Information</a:t>
                      </a:r>
                      <a:endParaRPr lang="en-US" sz="1600" dirty="0" smtClean="0"/>
                    </a:p>
                  </a:txBody>
                  <a:tcPr>
                    <a:lnT w="28575"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endParaRPr lang="en-US" sz="1600" dirty="0"/>
                    </a:p>
                  </a:txBody>
                  <a:tcPr>
                    <a:lnT w="28575" cap="flat" cmpd="sng" algn="ctr">
                      <a:no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0">
                <a:tc gridSpan="2">
                  <a:txBody>
                    <a:bodyPr/>
                    <a:lstStyle/>
                    <a:p>
                      <a:r>
                        <a:rPr lang="en-US" sz="1400" i="1" kern="1200" dirty="0" smtClean="0">
                          <a:solidFill>
                            <a:schemeClr val="tx1"/>
                          </a:solidFill>
                          <a:latin typeface="+mn-lt"/>
                          <a:ea typeface="+mn-ea"/>
                          <a:cs typeface="+mn-cs"/>
                        </a:rPr>
                        <a:t>Key: </a:t>
                      </a:r>
                      <a:r>
                        <a:rPr lang="en-US" sz="1400" i="0" kern="1200" dirty="0" smtClean="0">
                          <a:solidFill>
                            <a:schemeClr val="tx1"/>
                          </a:solidFill>
                          <a:latin typeface="+mn-lt"/>
                          <a:ea typeface="+mn-ea"/>
                          <a:cs typeface="+mn-cs"/>
                        </a:rPr>
                        <a:t>+2 = very positive; +1 = positive; 0 = neutral; −1 = negative; −2 = very negative.</a:t>
                      </a:r>
                      <a:endParaRPr lang="en-US" sz="1400" dirty="0"/>
                    </a:p>
                  </a:txBody>
                  <a:tcPr>
                    <a:lnT w="28575" cap="flat" cmpd="sng" algn="ctr">
                      <a:solidFill>
                        <a:scrgbClr r="0" g="0" b="0"/>
                      </a:solidFill>
                      <a:prstDash val="solid"/>
                      <a:round/>
                      <a:headEnd type="none" w="med" len="med"/>
                      <a:tailEnd type="none" w="med" len="med"/>
                    </a:lnT>
                  </a:tcPr>
                </a:tc>
                <a:tc hMerge="1">
                  <a:txBody>
                    <a:bodyPr/>
                    <a:lstStyle/>
                    <a:p>
                      <a:endParaRPr lang="en-US" dirty="0"/>
                    </a:p>
                  </a:txBody>
                  <a:tcPr>
                    <a:lnT w="28575" cap="flat" cmpd="sng" algn="ctr">
                      <a:solidFill>
                        <a:scrgbClr r="0" g="0" b="0"/>
                      </a:solidFill>
                      <a:prstDash val="solid"/>
                      <a:round/>
                      <a:headEnd type="none" w="med" len="med"/>
                      <a:tailEnd type="none" w="med" len="med"/>
                    </a:lnT>
                  </a:tcPr>
                </a:tc>
              </a:tr>
            </a:tbl>
          </a:graphicData>
        </a:graphic>
      </p:graphicFrame>
      <p:sp>
        <p:nvSpPr>
          <p:cNvPr id="5" name="TextBox 4"/>
          <p:cNvSpPr txBox="1">
            <a:spLocks noChangeArrowheads="1"/>
          </p:cNvSpPr>
          <p:nvPr/>
        </p:nvSpPr>
        <p:spPr bwMode="auto">
          <a:xfrm>
            <a:off x="7216775" y="6323013"/>
            <a:ext cx="923925" cy="307975"/>
          </a:xfrm>
          <a:prstGeom prst="rect">
            <a:avLst/>
          </a:prstGeom>
          <a:noFill/>
          <a:ln w="9525">
            <a:noFill/>
            <a:miter lim="800000"/>
            <a:headEnd/>
            <a:tailEnd/>
          </a:ln>
        </p:spPr>
        <p:txBody>
          <a:bodyPr wrap="none">
            <a:spAutoFit/>
          </a:bodyPr>
          <a:lstStyle/>
          <a:p>
            <a:r>
              <a:rPr lang="en-US" sz="1400"/>
              <a:t>Table 4-9</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a:t>Using Online Sales to Sell Computer Hardware: Dell</a:t>
            </a:r>
          </a:p>
        </p:txBody>
      </p:sp>
      <p:pic>
        <p:nvPicPr>
          <p:cNvPr id="3" name="Picture 2"/>
          <p:cNvPicPr>
            <a:picLocks noChangeAspect="1"/>
          </p:cNvPicPr>
          <p:nvPr/>
        </p:nvPicPr>
        <p:blipFill>
          <a:blip r:embed="rId2"/>
          <a:srcRect/>
          <a:stretch>
            <a:fillRect/>
          </a:stretch>
        </p:blipFill>
        <p:spPr bwMode="auto">
          <a:xfrm>
            <a:off x="1020763" y="2044700"/>
            <a:ext cx="7297737" cy="3302000"/>
          </a:xfrm>
          <a:prstGeom prst="rect">
            <a:avLst/>
          </a:prstGeom>
          <a:noFill/>
          <a:ln w="9525">
            <a:noFill/>
            <a:miter lim="800000"/>
            <a:headEnd/>
            <a:tailEnd/>
          </a:ln>
        </p:spPr>
      </p:pic>
      <p:sp>
        <p:nvSpPr>
          <p:cNvPr id="6" name="TextBox 5"/>
          <p:cNvSpPr txBox="1">
            <a:spLocks noChangeArrowheads="1"/>
          </p:cNvSpPr>
          <p:nvPr/>
        </p:nvSpPr>
        <p:spPr bwMode="auto">
          <a:xfrm>
            <a:off x="7305675" y="5573713"/>
            <a:ext cx="1090613" cy="307975"/>
          </a:xfrm>
          <a:prstGeom prst="rect">
            <a:avLst/>
          </a:prstGeom>
          <a:noFill/>
          <a:ln w="9525">
            <a:noFill/>
            <a:miter lim="800000"/>
            <a:headEnd/>
            <a:tailEnd/>
          </a:ln>
        </p:spPr>
        <p:txBody>
          <a:bodyPr wrap="none">
            <a:spAutoFit/>
          </a:bodyPr>
          <a:lstStyle/>
          <a:p>
            <a:r>
              <a:rPr lang="en-US" sz="1400"/>
              <a:t>Figure 4-11</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rtlCol="0">
            <a:normAutofit fontScale="90000"/>
          </a:bodyPr>
          <a:lstStyle/>
          <a:p>
            <a:pPr fontAlgn="auto">
              <a:spcAft>
                <a:spcPts val="0"/>
              </a:spcAft>
              <a:defRPr/>
            </a:pPr>
            <a:r>
              <a:rPr lang="en-US" dirty="0"/>
              <a:t>Factors Influencing</a:t>
            </a:r>
            <a:br>
              <a:rPr lang="en-US" dirty="0"/>
            </a:br>
            <a:r>
              <a:rPr lang="en-US" dirty="0"/>
              <a:t>Distribution Network Design</a:t>
            </a:r>
          </a:p>
        </p:txBody>
      </p:sp>
      <p:sp>
        <p:nvSpPr>
          <p:cNvPr id="17412" name="Rectangle 3"/>
          <p:cNvSpPr>
            <a:spLocks noGrp="1" noChangeArrowheads="1"/>
          </p:cNvSpPr>
          <p:nvPr>
            <p:ph type="body" idx="1"/>
          </p:nvPr>
        </p:nvSpPr>
        <p:spPr/>
        <p:txBody>
          <a:bodyPr rtlCol="0">
            <a:normAutofit fontScale="92500"/>
          </a:bodyPr>
          <a:lstStyle/>
          <a:p>
            <a:pPr fontAlgn="auto">
              <a:spcBef>
                <a:spcPts val="0"/>
              </a:spcBef>
              <a:buFont typeface="Arial"/>
              <a:buChar char="•"/>
              <a:defRPr/>
            </a:pPr>
            <a:r>
              <a:rPr lang="en-US" dirty="0"/>
              <a:t>Distribution network performance evaluated along two </a:t>
            </a:r>
            <a:r>
              <a:rPr lang="en-US" dirty="0" smtClean="0"/>
              <a:t>dimensions</a:t>
            </a:r>
            <a:endParaRPr lang="en-US" dirty="0"/>
          </a:p>
          <a:p>
            <a:pPr marL="971550" lvl="1" indent="-514350" fontAlgn="auto">
              <a:spcBef>
                <a:spcPts val="0"/>
              </a:spcBef>
              <a:buFont typeface="+mj-lt"/>
              <a:buAutoNum type="arabicPeriod"/>
              <a:defRPr/>
            </a:pPr>
            <a:r>
              <a:rPr lang="en-US" dirty="0"/>
              <a:t>Customer needs that are met</a:t>
            </a:r>
          </a:p>
          <a:p>
            <a:pPr marL="971550" lvl="1" indent="-514350" fontAlgn="auto">
              <a:spcBef>
                <a:spcPts val="0"/>
              </a:spcBef>
              <a:buFont typeface="+mj-lt"/>
              <a:buAutoNum type="arabicPeriod"/>
              <a:defRPr/>
            </a:pPr>
            <a:r>
              <a:rPr lang="en-US" dirty="0"/>
              <a:t>Cost of meeting customer needs</a:t>
            </a:r>
          </a:p>
          <a:p>
            <a:pPr fontAlgn="auto">
              <a:spcBef>
                <a:spcPts val="0"/>
              </a:spcBef>
              <a:buFont typeface="Arial"/>
              <a:buChar char="•"/>
              <a:defRPr/>
            </a:pPr>
            <a:r>
              <a:rPr lang="en-US" dirty="0"/>
              <a:t>E</a:t>
            </a:r>
            <a:r>
              <a:rPr lang="en-US" dirty="0" smtClean="0"/>
              <a:t>valuate </a:t>
            </a:r>
            <a:r>
              <a:rPr lang="en-US" dirty="0"/>
              <a:t>the impact on customer service and cost </a:t>
            </a:r>
            <a:r>
              <a:rPr lang="en-US" dirty="0" smtClean="0"/>
              <a:t>for </a:t>
            </a:r>
            <a:r>
              <a:rPr lang="en-US" dirty="0"/>
              <a:t>different distribution network </a:t>
            </a:r>
            <a:r>
              <a:rPr lang="en-US" dirty="0" smtClean="0"/>
              <a:t>options</a:t>
            </a:r>
          </a:p>
          <a:p>
            <a:pPr fontAlgn="auto">
              <a:spcBef>
                <a:spcPts val="0"/>
              </a:spcBef>
              <a:buFont typeface="Arial"/>
              <a:buChar char="•"/>
              <a:defRPr/>
            </a:pPr>
            <a:r>
              <a:rPr lang="en-US" dirty="0" smtClean="0"/>
              <a:t>Profitability </a:t>
            </a:r>
            <a:r>
              <a:rPr lang="en-US" dirty="0"/>
              <a:t>of the delivery </a:t>
            </a:r>
            <a:r>
              <a:rPr lang="en-US" dirty="0" smtClean="0"/>
              <a:t>network determined by revenue from met customer </a:t>
            </a:r>
            <a:r>
              <a:rPr lang="en-US" dirty="0"/>
              <a:t>needs </a:t>
            </a:r>
            <a:r>
              <a:rPr lang="en-US" dirty="0" smtClean="0"/>
              <a:t>and network costs</a:t>
            </a:r>
            <a:endParaRPr lang="en-US" dirty="0"/>
          </a:p>
        </p:txBody>
      </p:sp>
    </p:spTree>
  </p:cSld>
  <p:clrMapOvr>
    <a:masterClrMapping/>
  </p:clrMapOvr>
  <p:transition spd="slow">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a:t>Using Online Sales to Sell Computer Hardware: Dell</a:t>
            </a:r>
          </a:p>
        </p:txBody>
      </p:sp>
      <p:sp>
        <p:nvSpPr>
          <p:cNvPr id="61442" name="Rectangle 3"/>
          <p:cNvSpPr>
            <a:spLocks noGrp="1" noChangeArrowheads="1"/>
          </p:cNvSpPr>
          <p:nvPr>
            <p:ph type="body" idx="1"/>
          </p:nvPr>
        </p:nvSpPr>
        <p:spPr>
          <a:xfrm>
            <a:off x="736600" y="1735138"/>
            <a:ext cx="7658100" cy="4708525"/>
          </a:xfrm>
        </p:spPr>
        <p:txBody>
          <a:bodyPr/>
          <a:lstStyle/>
          <a:p>
            <a:r>
              <a:rPr lang="en-US" b="1" smtClean="0"/>
              <a:t>Impact of online sales on customer service</a:t>
            </a:r>
          </a:p>
          <a:p>
            <a:pPr lvl="1"/>
            <a:r>
              <a:rPr lang="en-US" smtClean="0"/>
              <a:t>Delay in fulfilling customer request</a:t>
            </a:r>
          </a:p>
          <a:p>
            <a:r>
              <a:rPr lang="en-US" b="1" smtClean="0"/>
              <a:t>Impact of online sales on cost</a:t>
            </a:r>
          </a:p>
          <a:p>
            <a:pPr lvl="1"/>
            <a:r>
              <a:rPr lang="en-US" smtClean="0"/>
              <a:t>Reduced inventory costs</a:t>
            </a:r>
          </a:p>
          <a:p>
            <a:pPr lvl="1"/>
            <a:r>
              <a:rPr lang="en-US" smtClean="0"/>
              <a:t>Lower facility costs</a:t>
            </a:r>
          </a:p>
          <a:p>
            <a:pPr lvl="1"/>
            <a:r>
              <a:rPr lang="en-US" smtClean="0"/>
              <a:t>Higher total transportation costs</a:t>
            </a:r>
          </a:p>
          <a:p>
            <a:pPr lvl="1"/>
            <a:r>
              <a:rPr lang="en-US" smtClean="0"/>
              <a:t>Incremental increase in information costs</a:t>
            </a:r>
          </a:p>
        </p:txBody>
      </p:sp>
    </p:spTree>
  </p:cSld>
  <p:clrMapOvr>
    <a:masterClrMapping/>
  </p:clrMapOvr>
  <p:transition spd="slow">
    <p:strip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Impact of Online Sales on Performance</a:t>
            </a:r>
            <a:endParaRPr lang="en-US" dirty="0"/>
          </a:p>
        </p:txBody>
      </p:sp>
      <p:graphicFrame>
        <p:nvGraphicFramePr>
          <p:cNvPr id="4" name="Table 3"/>
          <p:cNvGraphicFramePr>
            <a:graphicFrameLocks noGrp="1"/>
          </p:cNvGraphicFramePr>
          <p:nvPr/>
        </p:nvGraphicFramePr>
        <p:xfrm>
          <a:off x="1041400" y="1366838"/>
          <a:ext cx="7086600" cy="5181600"/>
        </p:xfrm>
        <a:graphic>
          <a:graphicData uri="http://schemas.openxmlformats.org/drawingml/2006/table">
            <a:tbl>
              <a:tblPr firstRow="1" bandRow="1">
                <a:tableStyleId>{2D5ABB26-0587-4C30-8999-92F81FD0307C}</a:tableStyleId>
              </a:tblPr>
              <a:tblGrid>
                <a:gridCol w="3619501"/>
                <a:gridCol w="1733550"/>
                <a:gridCol w="1733550"/>
              </a:tblGrid>
              <a:tr h="215900">
                <a:tc>
                  <a:txBody>
                    <a:bodyPr/>
                    <a:lstStyle/>
                    <a:p>
                      <a:r>
                        <a:rPr lang="en-US" sz="1600" b="1" kern="1200" dirty="0" smtClean="0">
                          <a:solidFill>
                            <a:schemeClr val="tx1"/>
                          </a:solidFill>
                          <a:latin typeface="+mn-lt"/>
                          <a:ea typeface="+mn-ea"/>
                          <a:cs typeface="+mn-cs"/>
                        </a:rPr>
                        <a:t>Area</a:t>
                      </a:r>
                    </a:p>
                  </a:txBody>
                  <a:tcPr anchor="b">
                    <a:lnB w="28575" cap="flat" cmpd="sng" algn="ctr">
                      <a:solidFill>
                        <a:scrgbClr r="0" g="0" b="0"/>
                      </a:solidFill>
                      <a:prstDash val="solid"/>
                      <a:round/>
                      <a:headEnd type="none" w="med" len="med"/>
                      <a:tailEnd type="none" w="med" len="med"/>
                    </a:lnB>
                  </a:tcPr>
                </a:tc>
                <a:tc>
                  <a:txBody>
                    <a:bodyPr/>
                    <a:lstStyle/>
                    <a:p>
                      <a:r>
                        <a:rPr lang="en-US" sz="1600" b="1" dirty="0" smtClean="0"/>
                        <a:t>Impact for</a:t>
                      </a:r>
                      <a:r>
                        <a:rPr lang="en-US" sz="1600" b="1" baseline="0" dirty="0" smtClean="0"/>
                        <a:t> </a:t>
                      </a:r>
                      <a:r>
                        <a:rPr lang="en-US" sz="1600" b="1" dirty="0" smtClean="0"/>
                        <a:t>Customized</a:t>
                      </a:r>
                      <a:r>
                        <a:rPr lang="en-US" sz="1600" b="1" baseline="0" dirty="0" smtClean="0"/>
                        <a:t> </a:t>
                      </a:r>
                      <a:r>
                        <a:rPr lang="en-US" sz="1600" b="1" dirty="0" smtClean="0"/>
                        <a:t>Hardware</a:t>
                      </a:r>
                      <a:endParaRPr lang="en-US" sz="1600" b="1" dirty="0"/>
                    </a:p>
                  </a:txBody>
                  <a:tcPr anchor="b">
                    <a:lnB w="28575" cap="flat" cmpd="sng" algn="ctr">
                      <a:solidFill>
                        <a:scrgbClr r="0" g="0" b="0"/>
                      </a:solidFill>
                      <a:prstDash val="solid"/>
                      <a:round/>
                      <a:headEnd type="none" w="med" len="med"/>
                      <a:tailEnd type="none" w="med" len="med"/>
                    </a:lnB>
                  </a:tcPr>
                </a:tc>
                <a:tc>
                  <a:txBody>
                    <a:bodyPr/>
                    <a:lstStyle/>
                    <a:p>
                      <a:r>
                        <a:rPr lang="en-US" sz="1600" b="1" kern="1200" dirty="0" smtClean="0">
                          <a:solidFill>
                            <a:schemeClr val="tx1"/>
                          </a:solidFill>
                          <a:latin typeface="+mn-lt"/>
                          <a:ea typeface="+mn-ea"/>
                          <a:cs typeface="+mn-cs"/>
                        </a:rPr>
                        <a:t>Impact for Standard Low-Cost Hardware</a:t>
                      </a:r>
                      <a:endParaRPr lang="en-US" sz="1600" b="1" dirty="0"/>
                    </a:p>
                  </a:txBody>
                  <a:tcPr anchor="b">
                    <a:lnB w="28575" cap="flat" cmpd="sng" algn="ctr">
                      <a:solidFill>
                        <a:scrgbClr r="0" g="0" b="0"/>
                      </a:solidFill>
                      <a:prstDash val="solid"/>
                      <a:round/>
                      <a:headEnd type="none" w="med" len="med"/>
                      <a:tailEnd type="none" w="med" len="med"/>
                    </a:lnB>
                  </a:tcPr>
                </a:tc>
              </a:tr>
              <a:tr h="0">
                <a:tc>
                  <a:txBody>
                    <a:bodyPr/>
                    <a:lstStyle/>
                    <a:p>
                      <a:r>
                        <a:rPr lang="en-US" sz="1600" kern="1200" dirty="0" smtClean="0">
                          <a:solidFill>
                            <a:schemeClr val="tx1"/>
                          </a:solidFill>
                          <a:latin typeface="+mn-lt"/>
                          <a:ea typeface="+mn-ea"/>
                          <a:cs typeface="+mn-cs"/>
                        </a:rPr>
                        <a:t>Response time </a:t>
                      </a:r>
                      <a:endParaRPr lang="en-US" sz="1600" dirty="0"/>
                    </a:p>
                  </a:txBody>
                  <a:tcPr>
                    <a:lnT w="28575" cap="flat" cmpd="sng" algn="ctr">
                      <a:solidFill>
                        <a:scrgbClr r="0" g="0" b="0"/>
                      </a:solidFill>
                      <a:prstDash val="solid"/>
                      <a:round/>
                      <a:headEnd type="none" w="med" len="med"/>
                      <a:tailEnd type="none" w="med" len="med"/>
                    </a:lnT>
                  </a:tcPr>
                </a:tc>
                <a:tc>
                  <a:txBody>
                    <a:bodyPr/>
                    <a:lstStyle/>
                    <a:p>
                      <a:pPr>
                        <a:tabLst>
                          <a:tab pos="901700" algn="r"/>
                        </a:tabLst>
                      </a:pPr>
                      <a:r>
                        <a:rPr lang="en-US" sz="1600" dirty="0" smtClean="0"/>
                        <a:t>	–1</a:t>
                      </a:r>
                      <a:endParaRPr lang="en-US" sz="1600" dirty="0"/>
                    </a:p>
                  </a:txBody>
                  <a:tcPr>
                    <a:lnT w="28575" cap="flat" cmpd="sng" algn="ctr">
                      <a:solidFill>
                        <a:scrgbClr r="0" g="0" b="0"/>
                      </a:solidFill>
                      <a:prstDash val="solid"/>
                      <a:round/>
                      <a:headEnd type="none" w="med" len="med"/>
                      <a:tailEnd type="none" w="med" len="med"/>
                    </a:lnT>
                  </a:tcPr>
                </a:tc>
                <a:tc>
                  <a:txBody>
                    <a:bodyPr/>
                    <a:lstStyle/>
                    <a:p>
                      <a:pPr>
                        <a:tabLst>
                          <a:tab pos="812800" algn="r"/>
                        </a:tabLst>
                      </a:pPr>
                      <a:r>
                        <a:rPr lang="en-US" sz="1600" dirty="0" smtClean="0"/>
                        <a:t>	–2</a:t>
                      </a:r>
                      <a:endParaRPr lang="en-US" sz="1600" dirty="0"/>
                    </a:p>
                  </a:txBody>
                  <a:tcPr>
                    <a:lnT w="28575" cap="flat" cmpd="sng" algn="ctr">
                      <a:solidFill>
                        <a:scrgbClr r="0" g="0" b="0"/>
                      </a:solidFill>
                      <a:prstDash val="solid"/>
                      <a:round/>
                      <a:headEnd type="none" w="med" len="med"/>
                      <a:tailEnd type="none" w="med" len="med"/>
                    </a:lnT>
                  </a:tcPr>
                </a:tc>
              </a:tr>
              <a:tr h="0">
                <a:tc>
                  <a:txBody>
                    <a:bodyPr/>
                    <a:lstStyle/>
                    <a:p>
                      <a:r>
                        <a:rPr lang="en-US" sz="1600" kern="1200" dirty="0" smtClean="0">
                          <a:solidFill>
                            <a:schemeClr val="tx1"/>
                          </a:solidFill>
                          <a:latin typeface="+mn-lt"/>
                          <a:ea typeface="+mn-ea"/>
                          <a:cs typeface="+mn-cs"/>
                        </a:rPr>
                        <a:t>Product variety </a:t>
                      </a:r>
                      <a:endParaRPr lang="en-US" sz="1600" dirty="0"/>
                    </a:p>
                  </a:txBody>
                  <a:tcPr/>
                </a:tc>
                <a:tc>
                  <a:txBody>
                    <a:bodyPr/>
                    <a:lstStyle/>
                    <a:p>
                      <a:pPr>
                        <a:tabLst>
                          <a:tab pos="901700" algn="r"/>
                        </a:tabLst>
                      </a:pPr>
                      <a:r>
                        <a:rPr lang="en-US" sz="1600" dirty="0" smtClean="0"/>
                        <a:t>	+2</a:t>
                      </a:r>
                      <a:endParaRPr lang="en-US" sz="1600" dirty="0"/>
                    </a:p>
                  </a:txBody>
                  <a:tcPr/>
                </a:tc>
                <a:tc>
                  <a:txBody>
                    <a:bodyPr/>
                    <a:lstStyle/>
                    <a:p>
                      <a:pPr>
                        <a:tabLst>
                          <a:tab pos="8128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Product availability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Customer experience </a:t>
                      </a:r>
                      <a:endParaRPr lang="en-US" sz="1600" dirty="0"/>
                    </a:p>
                  </a:txBody>
                  <a:tcPr/>
                </a:tc>
                <a:tc>
                  <a:txBody>
                    <a:bodyPr/>
                    <a:lstStyle/>
                    <a:p>
                      <a:pPr>
                        <a:tabLst>
                          <a:tab pos="901700" algn="r"/>
                        </a:tabLst>
                      </a:pPr>
                      <a:r>
                        <a:rPr lang="en-US" sz="1600" dirty="0" smtClean="0"/>
                        <a:t>	+2</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Time to market </a:t>
                      </a:r>
                      <a:endParaRPr lang="en-US" sz="1600" dirty="0"/>
                    </a:p>
                  </a:txBody>
                  <a:tcPr/>
                </a:tc>
                <a:tc>
                  <a:txBody>
                    <a:bodyPr/>
                    <a:lstStyle/>
                    <a:p>
                      <a:pPr>
                        <a:tabLst>
                          <a:tab pos="901700" algn="r"/>
                        </a:tabLst>
                      </a:pPr>
                      <a:r>
                        <a:rPr lang="en-US" sz="1600" dirty="0" smtClean="0"/>
                        <a:t>	+2</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Order visibility</a:t>
                      </a:r>
                    </a:p>
                  </a:txBody>
                  <a:tcPr/>
                </a:tc>
                <a:tc>
                  <a:txBody>
                    <a:bodyPr/>
                    <a:lstStyle/>
                    <a:p>
                      <a:pPr>
                        <a:tabLst>
                          <a:tab pos="901700" algn="r"/>
                        </a:tabLst>
                      </a:pPr>
                      <a:r>
                        <a:rPr lang="en-US" sz="1600" dirty="0" smtClean="0"/>
                        <a:t>	+1</a:t>
                      </a:r>
                      <a:endParaRPr lang="en-US" sz="1600" dirty="0"/>
                    </a:p>
                  </a:txBody>
                  <a:tcPr/>
                </a:tc>
                <a:tc>
                  <a:txBody>
                    <a:bodyPr/>
                    <a:lstStyle/>
                    <a:p>
                      <a:pPr>
                        <a:tabLst>
                          <a:tab pos="8128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Direct sales </a:t>
                      </a:r>
                      <a:endParaRPr lang="en-US" sz="1600" dirty="0"/>
                    </a:p>
                  </a:txBody>
                  <a:tcPr/>
                </a:tc>
                <a:tc>
                  <a:txBody>
                    <a:bodyPr/>
                    <a:lstStyle/>
                    <a:p>
                      <a:pPr>
                        <a:tabLst>
                          <a:tab pos="901700" algn="r"/>
                        </a:tabLst>
                      </a:pPr>
                      <a:r>
                        <a:rPr lang="en-US" sz="1600" dirty="0" smtClean="0"/>
                        <a:t>	+2</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Flexible pricing, portfolio, promotions </a:t>
                      </a:r>
                      <a:endParaRPr lang="en-US" sz="1600" dirty="0"/>
                    </a:p>
                  </a:txBody>
                  <a:tcPr/>
                </a:tc>
                <a:tc>
                  <a:txBody>
                    <a:bodyPr/>
                    <a:lstStyle/>
                    <a:p>
                      <a:pPr>
                        <a:tabLst>
                          <a:tab pos="901700" algn="r"/>
                        </a:tabLst>
                      </a:pPr>
                      <a:r>
                        <a:rPr lang="en-US" sz="1600" dirty="0" smtClean="0"/>
                        <a:t>	+2</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Efficient funds transfer </a:t>
                      </a:r>
                      <a:endParaRPr lang="en-US" sz="1600" dirty="0"/>
                    </a:p>
                  </a:txBody>
                  <a:tcPr/>
                </a:tc>
                <a:tc>
                  <a:txBody>
                    <a:bodyPr/>
                    <a:lstStyle/>
                    <a:p>
                      <a:pPr>
                        <a:tabLst>
                          <a:tab pos="901700" algn="r"/>
                        </a:tabLst>
                      </a:pPr>
                      <a:r>
                        <a:rPr lang="en-US" sz="1600" dirty="0" smtClean="0"/>
                        <a:t>	+2</a:t>
                      </a:r>
                      <a:endParaRPr lang="en-US" sz="1600" dirty="0"/>
                    </a:p>
                  </a:txBody>
                  <a:tcPr/>
                </a:tc>
                <a:tc>
                  <a:txBody>
                    <a:bodyPr/>
                    <a:lstStyle/>
                    <a:p>
                      <a:pPr>
                        <a:tabLst>
                          <a:tab pos="812800" algn="r"/>
                        </a:tabLst>
                      </a:pPr>
                      <a:r>
                        <a:rPr lang="en-US" sz="1600" dirty="0" smtClean="0"/>
                        <a:t>	+2</a:t>
                      </a:r>
                      <a:endParaRPr lang="en-US" sz="1600" dirty="0"/>
                    </a:p>
                  </a:txBody>
                  <a:tcPr/>
                </a:tc>
              </a:tr>
              <a:tr h="0">
                <a:tc>
                  <a:txBody>
                    <a:bodyPr/>
                    <a:lstStyle/>
                    <a:p>
                      <a:r>
                        <a:rPr lang="en-US" sz="1600" kern="1200" dirty="0" smtClean="0">
                          <a:solidFill>
                            <a:schemeClr val="tx1"/>
                          </a:solidFill>
                          <a:latin typeface="+mn-lt"/>
                          <a:ea typeface="+mn-ea"/>
                          <a:cs typeface="+mn-cs"/>
                        </a:rPr>
                        <a:t>Inventory </a:t>
                      </a:r>
                      <a:endParaRPr lang="en-US" sz="1600" dirty="0"/>
                    </a:p>
                  </a:txBody>
                  <a:tcPr/>
                </a:tc>
                <a:tc>
                  <a:txBody>
                    <a:bodyPr/>
                    <a:lstStyle/>
                    <a:p>
                      <a:pPr>
                        <a:tabLst>
                          <a:tab pos="901700" algn="r"/>
                        </a:tabLst>
                      </a:pPr>
                      <a:r>
                        <a:rPr lang="en-US" sz="1600" dirty="0" smtClean="0"/>
                        <a:t>	+2</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Facilities </a:t>
                      </a:r>
                      <a:endParaRPr lang="en-US" sz="1600" dirty="0"/>
                    </a:p>
                  </a:txBody>
                  <a:tcPr/>
                </a:tc>
                <a:tc>
                  <a:txBody>
                    <a:bodyPr/>
                    <a:lstStyle/>
                    <a:p>
                      <a:pPr>
                        <a:tabLst>
                          <a:tab pos="901700" algn="r"/>
                        </a:tabLst>
                      </a:pPr>
                      <a:r>
                        <a:rPr lang="en-US" sz="1600" dirty="0" smtClean="0"/>
                        <a:t>	+2</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Transportation</a:t>
                      </a:r>
                      <a:endParaRPr lang="en-US" sz="1600" dirty="0" smtClean="0"/>
                    </a:p>
                  </a:txBody>
                  <a:tcPr/>
                </a:tc>
                <a:tc>
                  <a:txBody>
                    <a:bodyPr/>
                    <a:lstStyle/>
                    <a:p>
                      <a:pPr>
                        <a:tabLst>
                          <a:tab pos="901700" algn="r"/>
                        </a:tabLst>
                      </a:pPr>
                      <a:r>
                        <a:rPr lang="en-US" sz="1600" dirty="0" smtClean="0"/>
                        <a:t>	–1</a:t>
                      </a:r>
                      <a:endParaRPr lang="en-US" sz="1600" dirty="0"/>
                    </a:p>
                  </a:txBody>
                  <a:tcPr/>
                </a:tc>
                <a:tc>
                  <a:txBody>
                    <a:bodyPr/>
                    <a:lstStyle/>
                    <a:p>
                      <a:pPr>
                        <a:tabLst>
                          <a:tab pos="812800" algn="r"/>
                        </a:tabLst>
                      </a:pPr>
                      <a:r>
                        <a:rPr lang="en-US" sz="1600" dirty="0" smtClean="0"/>
                        <a:t>	–2</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Information</a:t>
                      </a:r>
                      <a:endParaRPr lang="en-US" sz="1600" dirty="0" smtClean="0"/>
                    </a:p>
                  </a:txBody>
                  <a:tcPr>
                    <a:lnB w="28575" cap="flat" cmpd="sng" algn="ctr">
                      <a:solidFill>
                        <a:scrgbClr r="0" g="0" b="0"/>
                      </a:solidFill>
                      <a:prstDash val="solid"/>
                      <a:round/>
                      <a:headEnd type="none" w="med" len="med"/>
                      <a:tailEnd type="none" w="med" len="med"/>
                    </a:lnB>
                  </a:tcPr>
                </a:tc>
                <a:tc>
                  <a:txBody>
                    <a:bodyPr/>
                    <a:lstStyle/>
                    <a:p>
                      <a:pPr>
                        <a:tabLst>
                          <a:tab pos="901700" algn="r"/>
                        </a:tabLst>
                      </a:pPr>
                      <a:r>
                        <a:rPr lang="en-US" sz="1600" dirty="0" smtClean="0"/>
                        <a:t>	0</a:t>
                      </a:r>
                      <a:endParaRPr lang="en-US" sz="1600" dirty="0"/>
                    </a:p>
                  </a:txBody>
                  <a:tcPr>
                    <a:lnB w="28575" cap="flat" cmpd="sng" algn="ctr">
                      <a:solidFill>
                        <a:scrgbClr r="0" g="0" b="0"/>
                      </a:solidFill>
                      <a:prstDash val="solid"/>
                      <a:round/>
                      <a:headEnd type="none" w="med" len="med"/>
                      <a:tailEnd type="none" w="med" len="med"/>
                    </a:lnB>
                  </a:tcPr>
                </a:tc>
                <a:tc>
                  <a:txBody>
                    <a:bodyPr/>
                    <a:lstStyle/>
                    <a:p>
                      <a:pPr>
                        <a:tabLst>
                          <a:tab pos="812800" algn="r"/>
                        </a:tabLst>
                      </a:pPr>
                      <a:r>
                        <a:rPr lang="en-US" sz="1600" dirty="0" smtClean="0"/>
                        <a:t>	0</a:t>
                      </a:r>
                      <a:endParaRPr lang="en-US" sz="1600" dirty="0"/>
                    </a:p>
                  </a:txBody>
                  <a:tcPr>
                    <a:lnB w="28575" cap="flat" cmpd="sng" algn="ctr">
                      <a:solidFill>
                        <a:scrgbClr r="0" g="0" b="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549275" y="1263650"/>
            <a:ext cx="1023938" cy="307975"/>
          </a:xfrm>
          <a:prstGeom prst="rect">
            <a:avLst/>
          </a:prstGeom>
          <a:noFill/>
          <a:ln w="9525">
            <a:noFill/>
            <a:miter lim="800000"/>
            <a:headEnd/>
            <a:tailEnd/>
          </a:ln>
        </p:spPr>
        <p:txBody>
          <a:bodyPr wrap="none">
            <a:spAutoFit/>
          </a:bodyPr>
          <a:lstStyle/>
          <a:p>
            <a:r>
              <a:rPr lang="en-US" sz="1400"/>
              <a:t>Table 4-10</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a:t>Using Online Sales to Sell Computer Hardware: Dell</a:t>
            </a:r>
          </a:p>
        </p:txBody>
      </p:sp>
      <p:sp>
        <p:nvSpPr>
          <p:cNvPr id="63490" name="Rectangle 3"/>
          <p:cNvSpPr>
            <a:spLocks noGrp="1" noChangeArrowheads="1"/>
          </p:cNvSpPr>
          <p:nvPr>
            <p:ph type="body" idx="1"/>
          </p:nvPr>
        </p:nvSpPr>
        <p:spPr>
          <a:xfrm>
            <a:off x="736600" y="1735138"/>
            <a:ext cx="7658100" cy="4708525"/>
          </a:xfrm>
        </p:spPr>
        <p:txBody>
          <a:bodyPr/>
          <a:lstStyle/>
          <a:p>
            <a:r>
              <a:rPr lang="en-US" b="1" smtClean="0"/>
              <a:t>A tailored supply chain network</a:t>
            </a:r>
          </a:p>
          <a:p>
            <a:pPr lvl="1"/>
            <a:r>
              <a:rPr lang="en-US" smtClean="0"/>
              <a:t>A hybrid model can be very effective</a:t>
            </a:r>
          </a:p>
          <a:p>
            <a:pPr lvl="1"/>
            <a:r>
              <a:rPr lang="en-US" smtClean="0"/>
              <a:t>More significant as hardware becomes more of a commodity</a:t>
            </a:r>
          </a:p>
          <a:p>
            <a:pPr lvl="1"/>
            <a:r>
              <a:rPr lang="en-US" smtClean="0"/>
              <a:t>Take advantage of the strengths of both online sales and traditional retail and distribution channels</a:t>
            </a:r>
          </a:p>
        </p:txBody>
      </p:sp>
    </p:spTree>
  </p:cSld>
  <p:clrMapOvr>
    <a:masterClrMapping/>
  </p:clrMapOvr>
  <p:transition spd="slow">
    <p:pull dir="l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a:t>Using Online Sales to Sell Books: Amazon</a:t>
            </a:r>
          </a:p>
        </p:txBody>
      </p:sp>
      <p:sp>
        <p:nvSpPr>
          <p:cNvPr id="64514" name="Rectangle 3"/>
          <p:cNvSpPr>
            <a:spLocks noGrp="1" noChangeArrowheads="1"/>
          </p:cNvSpPr>
          <p:nvPr>
            <p:ph type="body" idx="1"/>
          </p:nvPr>
        </p:nvSpPr>
        <p:spPr>
          <a:xfrm>
            <a:off x="736600" y="1735138"/>
            <a:ext cx="7658100" cy="4708525"/>
          </a:xfrm>
        </p:spPr>
        <p:txBody>
          <a:bodyPr/>
          <a:lstStyle/>
          <a:p>
            <a:r>
              <a:rPr lang="en-US" b="1" smtClean="0"/>
              <a:t>Impact of online sales on customer service</a:t>
            </a:r>
          </a:p>
          <a:p>
            <a:pPr lvl="1"/>
            <a:r>
              <a:rPr lang="en-US" smtClean="0"/>
              <a:t>Internet has not shortened supply chains</a:t>
            </a:r>
          </a:p>
          <a:p>
            <a:pPr lvl="1"/>
            <a:r>
              <a:rPr lang="en-US" smtClean="0"/>
              <a:t>Increased selection, convenience</a:t>
            </a:r>
          </a:p>
          <a:p>
            <a:r>
              <a:rPr lang="en-US" b="1" smtClean="0"/>
              <a:t>Impact of online sales on cost</a:t>
            </a:r>
          </a:p>
          <a:p>
            <a:pPr lvl="1"/>
            <a:r>
              <a:rPr lang="en-US" smtClean="0"/>
              <a:t>Reduced inventory costs</a:t>
            </a:r>
          </a:p>
          <a:p>
            <a:pPr lvl="1"/>
            <a:r>
              <a:rPr lang="en-US" smtClean="0"/>
              <a:t>Lower facility costs</a:t>
            </a:r>
          </a:p>
          <a:p>
            <a:pPr lvl="1"/>
            <a:r>
              <a:rPr lang="en-US" smtClean="0"/>
              <a:t>Higher total transportation costs</a:t>
            </a:r>
          </a:p>
          <a:p>
            <a:pPr lvl="1"/>
            <a:r>
              <a:rPr lang="en-US" smtClean="0"/>
              <a:t>Increase in information costs</a:t>
            </a:r>
          </a:p>
        </p:txBody>
      </p:sp>
    </p:spTree>
  </p:cSld>
  <p:clrMapOvr>
    <a:masterClrMapping/>
  </p:clrMapOvr>
  <p:transition spd="slow">
    <p:pull dir="l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Impact of Online Sales on Performance</a:t>
            </a:r>
            <a:endParaRPr lang="en-US" dirty="0"/>
          </a:p>
        </p:txBody>
      </p:sp>
      <p:graphicFrame>
        <p:nvGraphicFramePr>
          <p:cNvPr id="4" name="Table 3"/>
          <p:cNvGraphicFramePr>
            <a:graphicFrameLocks noGrp="1"/>
          </p:cNvGraphicFramePr>
          <p:nvPr/>
        </p:nvGraphicFramePr>
        <p:xfrm>
          <a:off x="1041400" y="1697038"/>
          <a:ext cx="7086600" cy="4724400"/>
        </p:xfrm>
        <a:graphic>
          <a:graphicData uri="http://schemas.openxmlformats.org/drawingml/2006/table">
            <a:tbl>
              <a:tblPr firstRow="1" bandRow="1">
                <a:tableStyleId>{2D5ABB26-0587-4C30-8999-92F81FD0307C}</a:tableStyleId>
              </a:tblPr>
              <a:tblGrid>
                <a:gridCol w="3619501"/>
                <a:gridCol w="1930400"/>
                <a:gridCol w="1536700"/>
              </a:tblGrid>
              <a:tr h="215900">
                <a:tc>
                  <a:txBody>
                    <a:bodyPr/>
                    <a:lstStyle/>
                    <a:p>
                      <a:r>
                        <a:rPr lang="en-US" sz="1600" b="1" kern="1200" dirty="0" smtClean="0">
                          <a:solidFill>
                            <a:schemeClr val="tx1"/>
                          </a:solidFill>
                          <a:latin typeface="+mn-lt"/>
                          <a:ea typeface="+mn-ea"/>
                          <a:cs typeface="+mn-cs"/>
                        </a:rPr>
                        <a:t>Area</a:t>
                      </a:r>
                    </a:p>
                  </a:txBody>
                  <a:tcPr anchor="b">
                    <a:lnB w="28575" cap="flat" cmpd="sng" algn="ctr">
                      <a:solidFill>
                        <a:scrgbClr r="0" g="0" b="0"/>
                      </a:solidFill>
                      <a:prstDash val="solid"/>
                      <a:round/>
                      <a:headEnd type="none" w="med" len="med"/>
                      <a:tailEnd type="none" w="med" len="med"/>
                    </a:lnB>
                  </a:tcPr>
                </a:tc>
                <a:tc>
                  <a:txBody>
                    <a:bodyPr/>
                    <a:lstStyle/>
                    <a:p>
                      <a:r>
                        <a:rPr lang="en-US" sz="1800" b="1" kern="1200" dirty="0" smtClean="0">
                          <a:solidFill>
                            <a:schemeClr val="tx1"/>
                          </a:solidFill>
                          <a:latin typeface="+mn-lt"/>
                          <a:ea typeface="+mn-ea"/>
                          <a:cs typeface="+mn-cs"/>
                        </a:rPr>
                        <a:t>Physical books</a:t>
                      </a:r>
                    </a:p>
                  </a:txBody>
                  <a:tcPr anchor="b">
                    <a:lnB w="28575" cap="flat" cmpd="sng" algn="ctr">
                      <a:solidFill>
                        <a:scrgbClr r="0" g="0" b="0"/>
                      </a:solidFill>
                      <a:prstDash val="solid"/>
                      <a:round/>
                      <a:headEnd type="none" w="med" len="med"/>
                      <a:tailEnd type="none" w="med" len="med"/>
                    </a:lnB>
                  </a:tcPr>
                </a:tc>
                <a:tc>
                  <a:txBody>
                    <a:bodyPr/>
                    <a:lstStyle/>
                    <a:p>
                      <a:pPr algn="ctr"/>
                      <a:r>
                        <a:rPr lang="en-US" sz="1600" b="1" kern="1200" dirty="0" smtClean="0">
                          <a:solidFill>
                            <a:schemeClr val="tx1"/>
                          </a:solidFill>
                          <a:latin typeface="+mn-lt"/>
                          <a:ea typeface="+mn-ea"/>
                          <a:cs typeface="+mn-cs"/>
                        </a:rPr>
                        <a:t>e-books</a:t>
                      </a:r>
                      <a:endParaRPr lang="en-US" sz="1400" b="1" dirty="0"/>
                    </a:p>
                  </a:txBody>
                  <a:tcPr anchor="b">
                    <a:lnB w="28575" cap="flat" cmpd="sng" algn="ctr">
                      <a:solidFill>
                        <a:scrgbClr r="0" g="0" b="0"/>
                      </a:solidFill>
                      <a:prstDash val="solid"/>
                      <a:round/>
                      <a:headEnd type="none" w="med" len="med"/>
                      <a:tailEnd type="none" w="med" len="med"/>
                    </a:lnB>
                  </a:tcPr>
                </a:tc>
              </a:tr>
              <a:tr h="0">
                <a:tc>
                  <a:txBody>
                    <a:bodyPr/>
                    <a:lstStyle/>
                    <a:p>
                      <a:r>
                        <a:rPr lang="en-US" sz="1600" kern="1200" dirty="0" smtClean="0">
                          <a:solidFill>
                            <a:schemeClr val="tx1"/>
                          </a:solidFill>
                          <a:latin typeface="+mn-lt"/>
                          <a:ea typeface="+mn-ea"/>
                          <a:cs typeface="+mn-cs"/>
                        </a:rPr>
                        <a:t>Response time </a:t>
                      </a:r>
                      <a:endParaRPr lang="en-US" sz="1600" dirty="0"/>
                    </a:p>
                  </a:txBody>
                  <a:tcPr>
                    <a:lnT w="28575" cap="flat" cmpd="sng" algn="ctr">
                      <a:solidFill>
                        <a:scrgbClr r="0" g="0" b="0"/>
                      </a:solidFill>
                      <a:prstDash val="solid"/>
                      <a:round/>
                      <a:headEnd type="none" w="med" len="med"/>
                      <a:tailEnd type="none" w="med" len="med"/>
                    </a:lnT>
                  </a:tcPr>
                </a:tc>
                <a:tc>
                  <a:txBody>
                    <a:bodyPr/>
                    <a:lstStyle/>
                    <a:p>
                      <a:pPr>
                        <a:tabLst>
                          <a:tab pos="901700" algn="r"/>
                        </a:tabLst>
                      </a:pPr>
                      <a:r>
                        <a:rPr lang="en-US" sz="1600" dirty="0" smtClean="0"/>
                        <a:t>	–1</a:t>
                      </a:r>
                      <a:endParaRPr lang="en-US" sz="1600" dirty="0"/>
                    </a:p>
                  </a:txBody>
                  <a:tcPr>
                    <a:lnT w="28575" cap="flat" cmpd="sng" algn="ctr">
                      <a:solidFill>
                        <a:scrgbClr r="0" g="0" b="0"/>
                      </a:solidFill>
                      <a:prstDash val="solid"/>
                      <a:round/>
                      <a:headEnd type="none" w="med" len="med"/>
                      <a:tailEnd type="none" w="med" len="med"/>
                    </a:lnT>
                  </a:tcPr>
                </a:tc>
                <a:tc>
                  <a:txBody>
                    <a:bodyPr/>
                    <a:lstStyle/>
                    <a:p>
                      <a:pPr>
                        <a:tabLst>
                          <a:tab pos="812800" algn="r"/>
                        </a:tabLst>
                      </a:pPr>
                      <a:r>
                        <a:rPr lang="en-US" sz="1600" dirty="0" smtClean="0"/>
                        <a:t>	+1</a:t>
                      </a:r>
                      <a:endParaRPr lang="en-US" sz="1600" dirty="0"/>
                    </a:p>
                  </a:txBody>
                  <a:tcPr>
                    <a:lnT w="28575" cap="flat" cmpd="sng" algn="ctr">
                      <a:solidFill>
                        <a:scrgbClr r="0" g="0" b="0"/>
                      </a:solidFill>
                      <a:prstDash val="solid"/>
                      <a:round/>
                      <a:headEnd type="none" w="med" len="med"/>
                      <a:tailEnd type="none" w="med" len="med"/>
                    </a:lnT>
                  </a:tcPr>
                </a:tc>
              </a:tr>
              <a:tr h="0">
                <a:tc>
                  <a:txBody>
                    <a:bodyPr/>
                    <a:lstStyle/>
                    <a:p>
                      <a:r>
                        <a:rPr lang="en-US" sz="1600" kern="1200" dirty="0" smtClean="0">
                          <a:solidFill>
                            <a:schemeClr val="tx1"/>
                          </a:solidFill>
                          <a:latin typeface="+mn-lt"/>
                          <a:ea typeface="+mn-ea"/>
                          <a:cs typeface="+mn-cs"/>
                        </a:rPr>
                        <a:t>Product variety </a:t>
                      </a:r>
                      <a:endParaRPr lang="en-US" sz="1600" dirty="0"/>
                    </a:p>
                  </a:txBody>
                  <a:tcPr/>
                </a:tc>
                <a:tc>
                  <a:txBody>
                    <a:bodyPr/>
                    <a:lstStyle/>
                    <a:p>
                      <a:pPr>
                        <a:tabLst>
                          <a:tab pos="901700" algn="r"/>
                        </a:tabLst>
                      </a:pPr>
                      <a:r>
                        <a:rPr lang="en-US" sz="1600" dirty="0" smtClean="0"/>
                        <a:t>	+2</a:t>
                      </a:r>
                      <a:endParaRPr lang="en-US" sz="1600" dirty="0"/>
                    </a:p>
                  </a:txBody>
                  <a:tcPr/>
                </a:tc>
                <a:tc>
                  <a:txBody>
                    <a:bodyPr/>
                    <a:lstStyle/>
                    <a:p>
                      <a:pPr>
                        <a:tabLst>
                          <a:tab pos="812800" algn="r"/>
                        </a:tabLst>
                      </a:pPr>
                      <a:r>
                        <a:rPr lang="en-US" sz="1600" dirty="0" smtClean="0"/>
                        <a:t>	+2</a:t>
                      </a:r>
                      <a:endParaRPr lang="en-US" sz="1600" dirty="0"/>
                    </a:p>
                  </a:txBody>
                  <a:tcPr/>
                </a:tc>
              </a:tr>
              <a:tr h="0">
                <a:tc>
                  <a:txBody>
                    <a:bodyPr/>
                    <a:lstStyle/>
                    <a:p>
                      <a:r>
                        <a:rPr lang="en-US" sz="1600" kern="1200" dirty="0" smtClean="0">
                          <a:solidFill>
                            <a:schemeClr val="tx1"/>
                          </a:solidFill>
                          <a:latin typeface="+mn-lt"/>
                          <a:ea typeface="+mn-ea"/>
                          <a:cs typeface="+mn-cs"/>
                        </a:rPr>
                        <a:t>Product availability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812800" algn="r"/>
                        </a:tabLst>
                      </a:pPr>
                      <a:r>
                        <a:rPr lang="en-US" sz="1600" dirty="0" smtClean="0"/>
                        <a:t>	+2</a:t>
                      </a:r>
                      <a:endParaRPr lang="en-US" sz="1600" dirty="0"/>
                    </a:p>
                  </a:txBody>
                  <a:tcPr/>
                </a:tc>
              </a:tr>
              <a:tr h="0">
                <a:tc>
                  <a:txBody>
                    <a:bodyPr/>
                    <a:lstStyle/>
                    <a:p>
                      <a:r>
                        <a:rPr lang="en-US" sz="1600" kern="1200" dirty="0" smtClean="0">
                          <a:solidFill>
                            <a:schemeClr val="tx1"/>
                          </a:solidFill>
                          <a:latin typeface="+mn-lt"/>
                          <a:ea typeface="+mn-ea"/>
                          <a:cs typeface="+mn-cs"/>
                        </a:rPr>
                        <a:t>Customer experience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Time to market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812800" algn="r"/>
                        </a:tabLst>
                      </a:pPr>
                      <a:r>
                        <a:rPr lang="en-US" sz="1600" dirty="0" smtClean="0"/>
                        <a:t>	+2</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Order visibility</a:t>
                      </a:r>
                    </a:p>
                  </a:txBody>
                  <a:tcPr/>
                </a:tc>
                <a:tc>
                  <a:txBody>
                    <a:bodyPr/>
                    <a:lstStyle/>
                    <a:p>
                      <a:pPr>
                        <a:tabLst>
                          <a:tab pos="901700" algn="r"/>
                        </a:tabLst>
                      </a:pPr>
                      <a:r>
                        <a:rPr lang="en-US" sz="1600" dirty="0" smtClean="0"/>
                        <a:t>	0</a:t>
                      </a:r>
                      <a:endParaRPr lang="en-US" sz="1600" dirty="0"/>
                    </a:p>
                  </a:txBody>
                  <a:tcPr/>
                </a:tc>
                <a:tc>
                  <a:txBody>
                    <a:bodyPr/>
                    <a:lstStyle/>
                    <a:p>
                      <a:pPr>
                        <a:tabLst>
                          <a:tab pos="8128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Direct sales </a:t>
                      </a:r>
                      <a:endParaRPr lang="en-US" sz="1600" dirty="0"/>
                    </a:p>
                  </a:txBody>
                  <a:tcPr/>
                </a:tc>
                <a:tc>
                  <a:txBody>
                    <a:bodyPr/>
                    <a:lstStyle/>
                    <a:p>
                      <a:pPr>
                        <a:tabLst>
                          <a:tab pos="901700" algn="r"/>
                        </a:tabLst>
                      </a:pPr>
                      <a:r>
                        <a:rPr lang="en-US" sz="1600" dirty="0" smtClean="0"/>
                        <a:t>	0</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Flexible pricing, portfolio, promotions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Efficient funds transfer </a:t>
                      </a:r>
                      <a:endParaRPr lang="en-US" sz="1600" dirty="0"/>
                    </a:p>
                  </a:txBody>
                  <a:tcPr/>
                </a:tc>
                <a:tc>
                  <a:txBody>
                    <a:bodyPr/>
                    <a:lstStyle/>
                    <a:p>
                      <a:pPr>
                        <a:tabLst>
                          <a:tab pos="901700" algn="r"/>
                        </a:tabLst>
                      </a:pPr>
                      <a:r>
                        <a:rPr lang="en-US" sz="1600" dirty="0" smtClean="0"/>
                        <a:t>	0</a:t>
                      </a:r>
                      <a:endParaRPr lang="en-US" sz="1600" dirty="0"/>
                    </a:p>
                  </a:txBody>
                  <a:tcPr/>
                </a:tc>
                <a:tc>
                  <a:txBody>
                    <a:bodyPr/>
                    <a:lstStyle/>
                    <a:p>
                      <a:pPr>
                        <a:tabLst>
                          <a:tab pos="8128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Inventory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812800" algn="r"/>
                        </a:tabLst>
                      </a:pPr>
                      <a:r>
                        <a:rPr lang="en-US" sz="1600" dirty="0" smtClean="0"/>
                        <a:t>	+2</a:t>
                      </a:r>
                      <a:endParaRPr lang="en-US" sz="1600" dirty="0"/>
                    </a:p>
                  </a:txBody>
                  <a:tcPr/>
                </a:tc>
              </a:tr>
              <a:tr h="0">
                <a:tc>
                  <a:txBody>
                    <a:bodyPr/>
                    <a:lstStyle/>
                    <a:p>
                      <a:r>
                        <a:rPr lang="en-US" sz="1600" kern="1200" dirty="0" smtClean="0">
                          <a:solidFill>
                            <a:schemeClr val="tx1"/>
                          </a:solidFill>
                          <a:latin typeface="+mn-lt"/>
                          <a:ea typeface="+mn-ea"/>
                          <a:cs typeface="+mn-cs"/>
                        </a:rPr>
                        <a:t>Facilities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Transportation</a:t>
                      </a:r>
                      <a:endParaRPr lang="en-US" sz="1600" dirty="0" smtClean="0"/>
                    </a:p>
                  </a:txBody>
                  <a:tcPr/>
                </a:tc>
                <a:tc>
                  <a:txBody>
                    <a:bodyPr/>
                    <a:lstStyle/>
                    <a:p>
                      <a:pPr>
                        <a:tabLst>
                          <a:tab pos="901700" algn="r"/>
                        </a:tabLst>
                      </a:pPr>
                      <a:r>
                        <a:rPr lang="en-US" sz="1600" dirty="0" smtClean="0"/>
                        <a:t>	–2</a:t>
                      </a:r>
                      <a:endParaRPr lang="en-US" sz="1600" dirty="0"/>
                    </a:p>
                  </a:txBody>
                  <a:tcPr/>
                </a:tc>
                <a:tc>
                  <a:txBody>
                    <a:bodyPr/>
                    <a:lstStyle/>
                    <a:p>
                      <a:pPr>
                        <a:tabLst>
                          <a:tab pos="812800" algn="r"/>
                        </a:tabLst>
                      </a:pPr>
                      <a:r>
                        <a:rPr lang="en-US" sz="1600" dirty="0" smtClean="0"/>
                        <a:t>	+1</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Information</a:t>
                      </a:r>
                      <a:endParaRPr lang="en-US" sz="1600" dirty="0" smtClean="0"/>
                    </a:p>
                  </a:txBody>
                  <a:tcPr>
                    <a:lnB w="28575" cap="flat" cmpd="sng" algn="ctr">
                      <a:solidFill>
                        <a:scrgbClr r="0" g="0" b="0"/>
                      </a:solidFill>
                      <a:prstDash val="solid"/>
                      <a:round/>
                      <a:headEnd type="none" w="med" len="med"/>
                      <a:tailEnd type="none" w="med" len="med"/>
                    </a:lnB>
                  </a:tcPr>
                </a:tc>
                <a:tc>
                  <a:txBody>
                    <a:bodyPr/>
                    <a:lstStyle/>
                    <a:p>
                      <a:pPr>
                        <a:tabLst>
                          <a:tab pos="901700" algn="r"/>
                        </a:tabLst>
                      </a:pPr>
                      <a:r>
                        <a:rPr lang="en-US" sz="1600" dirty="0" smtClean="0"/>
                        <a:t>	–1</a:t>
                      </a:r>
                      <a:endParaRPr lang="en-US" sz="1600" dirty="0"/>
                    </a:p>
                  </a:txBody>
                  <a:tcPr>
                    <a:lnB w="28575" cap="flat" cmpd="sng" algn="ctr">
                      <a:solidFill>
                        <a:scrgbClr r="0" g="0" b="0"/>
                      </a:solidFill>
                      <a:prstDash val="solid"/>
                      <a:round/>
                      <a:headEnd type="none" w="med" len="med"/>
                      <a:tailEnd type="none" w="med" len="med"/>
                    </a:lnB>
                  </a:tcPr>
                </a:tc>
                <a:tc>
                  <a:txBody>
                    <a:bodyPr/>
                    <a:lstStyle/>
                    <a:p>
                      <a:pPr>
                        <a:tabLst>
                          <a:tab pos="812800" algn="r"/>
                        </a:tabLst>
                      </a:pPr>
                      <a:r>
                        <a:rPr lang="en-US" sz="1600" dirty="0" smtClean="0"/>
                        <a:t>	–1</a:t>
                      </a:r>
                      <a:endParaRPr lang="en-US" sz="1600" dirty="0"/>
                    </a:p>
                  </a:txBody>
                  <a:tcPr>
                    <a:lnB w="28575" cap="flat" cmpd="sng" algn="ctr">
                      <a:solidFill>
                        <a:scrgbClr r="0" g="0" b="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549275" y="1263650"/>
            <a:ext cx="1011238" cy="307975"/>
          </a:xfrm>
          <a:prstGeom prst="rect">
            <a:avLst/>
          </a:prstGeom>
          <a:noFill/>
          <a:ln w="9525">
            <a:noFill/>
            <a:miter lim="800000"/>
            <a:headEnd/>
            <a:tailEnd/>
          </a:ln>
        </p:spPr>
        <p:txBody>
          <a:bodyPr wrap="none">
            <a:spAutoFit/>
          </a:bodyPr>
          <a:lstStyle/>
          <a:p>
            <a:r>
              <a:rPr lang="en-US" sz="1400"/>
              <a:t>Table 4-11</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a:t>Using Online Sales to Sell Books: Amazon</a:t>
            </a:r>
          </a:p>
        </p:txBody>
      </p:sp>
      <p:sp>
        <p:nvSpPr>
          <p:cNvPr id="66562" name="Rectangle 3"/>
          <p:cNvSpPr>
            <a:spLocks noGrp="1" noChangeArrowheads="1"/>
          </p:cNvSpPr>
          <p:nvPr>
            <p:ph type="body" idx="1"/>
          </p:nvPr>
        </p:nvSpPr>
        <p:spPr>
          <a:xfrm>
            <a:off x="736600" y="1735138"/>
            <a:ext cx="7658100" cy="4708525"/>
          </a:xfrm>
        </p:spPr>
        <p:txBody>
          <a:bodyPr/>
          <a:lstStyle/>
          <a:p>
            <a:r>
              <a:rPr lang="en-US" b="1" smtClean="0"/>
              <a:t>A supply chain network for books</a:t>
            </a:r>
          </a:p>
          <a:p>
            <a:pPr lvl="1"/>
            <a:r>
              <a:rPr lang="en-US" smtClean="0"/>
              <a:t>Traditional bookstores pressured from both ends</a:t>
            </a:r>
          </a:p>
          <a:p>
            <a:pPr lvl="1"/>
            <a:r>
              <a:rPr lang="en-US" smtClean="0"/>
              <a:t>Amazon more efficient</a:t>
            </a:r>
          </a:p>
        </p:txBody>
      </p:sp>
    </p:spTree>
  </p:cSld>
  <p:clrMapOvr>
    <a:masterClrMapping/>
  </p:clrMapOvr>
  <p:transition spd="slow">
    <p:pull dir="l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a:t>Using </a:t>
            </a:r>
            <a:r>
              <a:rPr lang="en-US" dirty="0" smtClean="0"/>
              <a:t>the Internet to </a:t>
            </a:r>
            <a:r>
              <a:rPr lang="en-US" dirty="0"/>
              <a:t>Sell Groceries: Peapod</a:t>
            </a:r>
          </a:p>
        </p:txBody>
      </p:sp>
      <p:sp>
        <p:nvSpPr>
          <p:cNvPr id="67586" name="Rectangle 3"/>
          <p:cNvSpPr>
            <a:spLocks noGrp="1" noChangeArrowheads="1"/>
          </p:cNvSpPr>
          <p:nvPr>
            <p:ph type="body" idx="1"/>
          </p:nvPr>
        </p:nvSpPr>
        <p:spPr>
          <a:xfrm>
            <a:off x="736600" y="1735138"/>
            <a:ext cx="7658100" cy="4708525"/>
          </a:xfrm>
        </p:spPr>
        <p:txBody>
          <a:bodyPr/>
          <a:lstStyle/>
          <a:p>
            <a:r>
              <a:rPr lang="en-US" b="1" smtClean="0"/>
              <a:t>Impact of online sales on customer service</a:t>
            </a:r>
          </a:p>
          <a:p>
            <a:pPr lvl="1"/>
            <a:r>
              <a:rPr lang="en-US" smtClean="0"/>
              <a:t>Sell convenience and the time savings</a:t>
            </a:r>
          </a:p>
          <a:p>
            <a:pPr lvl="1"/>
            <a:r>
              <a:rPr lang="en-US" smtClean="0"/>
              <a:t>Offers less variety</a:t>
            </a:r>
          </a:p>
          <a:p>
            <a:pPr lvl="1"/>
            <a:r>
              <a:rPr lang="en-US" smtClean="0"/>
              <a:t>Creating a personalized shopping experience and customized advertising and promotions</a:t>
            </a:r>
          </a:p>
        </p:txBody>
      </p:sp>
    </p:spTree>
  </p:cSld>
  <p:clrMapOvr>
    <a:masterClrMapping/>
  </p:clrMapOvr>
  <p:transition spd="slow">
    <p:pull dir="l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a:t>Using </a:t>
            </a:r>
            <a:r>
              <a:rPr lang="en-US" dirty="0" smtClean="0"/>
              <a:t>the Internet to </a:t>
            </a:r>
            <a:r>
              <a:rPr lang="en-US" dirty="0"/>
              <a:t>Sell Groceries: Peapod</a:t>
            </a:r>
          </a:p>
        </p:txBody>
      </p:sp>
      <p:sp>
        <p:nvSpPr>
          <p:cNvPr id="68610" name="Rectangle 3"/>
          <p:cNvSpPr>
            <a:spLocks noGrp="1" noChangeArrowheads="1"/>
          </p:cNvSpPr>
          <p:nvPr>
            <p:ph type="body" idx="1"/>
          </p:nvPr>
        </p:nvSpPr>
        <p:spPr>
          <a:xfrm>
            <a:off x="736600" y="1735138"/>
            <a:ext cx="7658100" cy="4708525"/>
          </a:xfrm>
        </p:spPr>
        <p:txBody>
          <a:bodyPr/>
          <a:lstStyle/>
          <a:p>
            <a:r>
              <a:rPr lang="en-US" b="1" smtClean="0"/>
              <a:t>Impact of online sales on cost</a:t>
            </a:r>
          </a:p>
          <a:p>
            <a:pPr lvl="1"/>
            <a:r>
              <a:rPr lang="en-US" smtClean="0"/>
              <a:t>Reduced inventory costs</a:t>
            </a:r>
          </a:p>
          <a:p>
            <a:pPr lvl="1"/>
            <a:r>
              <a:rPr lang="en-US" smtClean="0"/>
              <a:t>Higher facility costs due to picking operation</a:t>
            </a:r>
          </a:p>
          <a:p>
            <a:pPr lvl="1"/>
            <a:r>
              <a:rPr lang="en-US" smtClean="0"/>
              <a:t>Significantly higher total transportation costs</a:t>
            </a:r>
          </a:p>
          <a:p>
            <a:pPr lvl="1"/>
            <a:r>
              <a:rPr lang="en-US" smtClean="0"/>
              <a:t>Increase in information costs</a:t>
            </a:r>
          </a:p>
        </p:txBody>
      </p:sp>
    </p:spTree>
  </p:cSld>
  <p:clrMapOvr>
    <a:masterClrMapping/>
  </p:clrMapOvr>
  <p:transition spd="slow">
    <p:strip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Impact of Online Sales on Performance</a:t>
            </a:r>
            <a:endParaRPr lang="en-US" dirty="0"/>
          </a:p>
        </p:txBody>
      </p:sp>
      <p:graphicFrame>
        <p:nvGraphicFramePr>
          <p:cNvPr id="4" name="Table 3"/>
          <p:cNvGraphicFramePr>
            <a:graphicFrameLocks noGrp="1"/>
          </p:cNvGraphicFramePr>
          <p:nvPr/>
        </p:nvGraphicFramePr>
        <p:xfrm>
          <a:off x="1955800" y="1658938"/>
          <a:ext cx="5353050" cy="4694237"/>
        </p:xfrm>
        <a:graphic>
          <a:graphicData uri="http://schemas.openxmlformats.org/drawingml/2006/table">
            <a:tbl>
              <a:tblPr firstRow="1" bandRow="1">
                <a:tableStyleId>{2D5ABB26-0587-4C30-8999-92F81FD0307C}</a:tableStyleId>
              </a:tblPr>
              <a:tblGrid>
                <a:gridCol w="3619501"/>
                <a:gridCol w="1733550"/>
              </a:tblGrid>
              <a:tr h="215900">
                <a:tc>
                  <a:txBody>
                    <a:bodyPr/>
                    <a:lstStyle/>
                    <a:p>
                      <a:r>
                        <a:rPr lang="en-US" sz="1600" b="1" kern="1200" dirty="0" smtClean="0">
                          <a:solidFill>
                            <a:schemeClr val="tx1"/>
                          </a:solidFill>
                          <a:latin typeface="+mn-lt"/>
                          <a:ea typeface="+mn-ea"/>
                          <a:cs typeface="+mn-cs"/>
                        </a:rPr>
                        <a:t>Area</a:t>
                      </a:r>
                    </a:p>
                  </a:txBody>
                  <a:tcPr anchor="b">
                    <a:lnB w="28575" cap="flat" cmpd="sng" algn="ctr">
                      <a:solidFill>
                        <a:scrgbClr r="0" g="0" b="0"/>
                      </a:solidFill>
                      <a:prstDash val="solid"/>
                      <a:round/>
                      <a:headEnd type="none" w="med" len="med"/>
                      <a:tailEnd type="none" w="med" len="med"/>
                    </a:lnB>
                  </a:tcPr>
                </a:tc>
                <a:tc>
                  <a:txBody>
                    <a:bodyPr/>
                    <a:lstStyle/>
                    <a:p>
                      <a:pPr algn="ctr"/>
                      <a:r>
                        <a:rPr lang="en-US" sz="1600" b="1" dirty="0" smtClean="0"/>
                        <a:t>Impact</a:t>
                      </a:r>
                      <a:endParaRPr lang="en-US" sz="1600" b="1" dirty="0"/>
                    </a:p>
                  </a:txBody>
                  <a:tcPr anchor="b">
                    <a:lnB w="28575" cap="flat" cmpd="sng" algn="ctr">
                      <a:solidFill>
                        <a:scrgbClr r="0" g="0" b="0"/>
                      </a:solidFill>
                      <a:prstDash val="solid"/>
                      <a:round/>
                      <a:headEnd type="none" w="med" len="med"/>
                      <a:tailEnd type="none" w="med" len="med"/>
                    </a:lnB>
                  </a:tcPr>
                </a:tc>
              </a:tr>
              <a:tr h="0">
                <a:tc>
                  <a:txBody>
                    <a:bodyPr/>
                    <a:lstStyle/>
                    <a:p>
                      <a:r>
                        <a:rPr lang="en-US" sz="1600" kern="1200" dirty="0" smtClean="0">
                          <a:solidFill>
                            <a:schemeClr val="tx1"/>
                          </a:solidFill>
                          <a:latin typeface="+mn-lt"/>
                          <a:ea typeface="+mn-ea"/>
                          <a:cs typeface="+mn-cs"/>
                        </a:rPr>
                        <a:t>Response time </a:t>
                      </a:r>
                      <a:endParaRPr lang="en-US" sz="1600" dirty="0"/>
                    </a:p>
                  </a:txBody>
                  <a:tcPr>
                    <a:lnT w="28575" cap="flat" cmpd="sng" algn="ctr">
                      <a:solidFill>
                        <a:scrgbClr r="0" g="0" b="0"/>
                      </a:solidFill>
                      <a:prstDash val="solid"/>
                      <a:round/>
                      <a:headEnd type="none" w="med" len="med"/>
                      <a:tailEnd type="none" w="med" len="med"/>
                    </a:lnT>
                  </a:tcPr>
                </a:tc>
                <a:tc>
                  <a:txBody>
                    <a:bodyPr/>
                    <a:lstStyle/>
                    <a:p>
                      <a:pPr>
                        <a:tabLst>
                          <a:tab pos="901700" algn="r"/>
                        </a:tabLst>
                      </a:pPr>
                      <a:r>
                        <a:rPr lang="en-US" sz="1600" dirty="0" smtClean="0"/>
                        <a:t>	–1</a:t>
                      </a:r>
                      <a:endParaRPr lang="en-US" sz="1600" dirty="0"/>
                    </a:p>
                  </a:txBody>
                  <a:tcPr>
                    <a:lnT w="28575" cap="flat" cmpd="sng" algn="ctr">
                      <a:solidFill>
                        <a:scrgbClr r="0" g="0" b="0"/>
                      </a:solidFill>
                      <a:prstDash val="solid"/>
                      <a:round/>
                      <a:headEnd type="none" w="med" len="med"/>
                      <a:tailEnd type="none" w="med" len="med"/>
                    </a:lnT>
                  </a:tcPr>
                </a:tc>
              </a:tr>
              <a:tr h="0">
                <a:tc>
                  <a:txBody>
                    <a:bodyPr/>
                    <a:lstStyle/>
                    <a:p>
                      <a:r>
                        <a:rPr lang="en-US" sz="1600" kern="1200" dirty="0" smtClean="0">
                          <a:solidFill>
                            <a:schemeClr val="tx1"/>
                          </a:solidFill>
                          <a:latin typeface="+mn-lt"/>
                          <a:ea typeface="+mn-ea"/>
                          <a:cs typeface="+mn-cs"/>
                        </a:rPr>
                        <a:t>Product variety </a:t>
                      </a:r>
                      <a:endParaRPr lang="en-US" sz="1600" dirty="0"/>
                    </a:p>
                  </a:txBody>
                  <a:tcPr/>
                </a:tc>
                <a:tc>
                  <a:txBody>
                    <a:bodyPr/>
                    <a:lstStyle/>
                    <a:p>
                      <a:pPr>
                        <a:tabLst>
                          <a:tab pos="9017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Product availability </a:t>
                      </a:r>
                      <a:endParaRPr lang="en-US" sz="1600" dirty="0"/>
                    </a:p>
                  </a:txBody>
                  <a:tcPr/>
                </a:tc>
                <a:tc>
                  <a:txBody>
                    <a:bodyPr/>
                    <a:lstStyle/>
                    <a:p>
                      <a:pPr>
                        <a:tabLst>
                          <a:tab pos="9017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Customer experience </a:t>
                      </a:r>
                      <a:endParaRPr lang="en-US" sz="1600" dirty="0"/>
                    </a:p>
                  </a:txBody>
                  <a:tcPr/>
                </a:tc>
                <a:tc>
                  <a:txBody>
                    <a:bodyPr/>
                    <a:lstStyle/>
                    <a:p>
                      <a:pPr>
                        <a:tabLst>
                          <a:tab pos="9017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Time to market </a:t>
                      </a:r>
                      <a:endParaRPr lang="en-US" sz="1600" dirty="0"/>
                    </a:p>
                  </a:txBody>
                  <a:tcPr/>
                </a:tc>
                <a:tc>
                  <a:txBody>
                    <a:bodyPr/>
                    <a:lstStyle/>
                    <a:p>
                      <a:pPr>
                        <a:tabLst>
                          <a:tab pos="901700" algn="r"/>
                        </a:tabLst>
                      </a:pPr>
                      <a:r>
                        <a:rPr lang="en-US" sz="1600" dirty="0" smtClean="0"/>
                        <a:t>	0</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Order visibility</a:t>
                      </a:r>
                    </a:p>
                  </a:txBody>
                  <a:tcPr/>
                </a:tc>
                <a:tc>
                  <a:txBody>
                    <a:bodyPr/>
                    <a:lstStyle/>
                    <a:p>
                      <a:pPr>
                        <a:tabLst>
                          <a:tab pos="9017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Direct sales </a:t>
                      </a:r>
                      <a:endParaRPr lang="en-US" sz="1600" dirty="0"/>
                    </a:p>
                  </a:txBody>
                  <a:tcPr/>
                </a:tc>
                <a:tc>
                  <a:txBody>
                    <a:bodyPr/>
                    <a:lstStyle/>
                    <a:p>
                      <a:pPr>
                        <a:tabLst>
                          <a:tab pos="9017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Flexible pricing, portfolio, promotions </a:t>
                      </a:r>
                      <a:endParaRPr lang="en-US" sz="1600" dirty="0"/>
                    </a:p>
                  </a:txBody>
                  <a:tcPr/>
                </a:tc>
                <a:tc>
                  <a:txBody>
                    <a:bodyPr/>
                    <a:lstStyle/>
                    <a:p>
                      <a:pPr>
                        <a:tabLst>
                          <a:tab pos="9017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Efficient funds transfer </a:t>
                      </a:r>
                      <a:endParaRPr lang="en-US" sz="1600" dirty="0"/>
                    </a:p>
                  </a:txBody>
                  <a:tcPr/>
                </a:tc>
                <a:tc>
                  <a:txBody>
                    <a:bodyPr/>
                    <a:lstStyle/>
                    <a:p>
                      <a:pPr>
                        <a:tabLst>
                          <a:tab pos="9017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Inventory </a:t>
                      </a:r>
                      <a:endParaRPr lang="en-US" sz="1600" dirty="0"/>
                    </a:p>
                  </a:txBody>
                  <a:tcPr/>
                </a:tc>
                <a:tc>
                  <a:txBody>
                    <a:bodyPr/>
                    <a:lstStyle/>
                    <a:p>
                      <a:pPr>
                        <a:tabLst>
                          <a:tab pos="9017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Facilities </a:t>
                      </a:r>
                      <a:endParaRPr lang="en-US" sz="1600" dirty="0"/>
                    </a:p>
                  </a:txBody>
                  <a:tcPr/>
                </a:tc>
                <a:tc>
                  <a:txBody>
                    <a:bodyPr/>
                    <a:lstStyle/>
                    <a:p>
                      <a:pPr>
                        <a:tabLst>
                          <a:tab pos="901700" algn="r"/>
                        </a:tabLst>
                      </a:pPr>
                      <a:r>
                        <a:rPr lang="en-US" sz="1600" dirty="0" smtClean="0"/>
                        <a:t>	–1</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Transportation</a:t>
                      </a:r>
                      <a:endParaRPr lang="en-US" sz="1600" dirty="0" smtClean="0"/>
                    </a:p>
                  </a:txBody>
                  <a:tcPr/>
                </a:tc>
                <a:tc>
                  <a:txBody>
                    <a:bodyPr/>
                    <a:lstStyle/>
                    <a:p>
                      <a:pPr>
                        <a:tabLst>
                          <a:tab pos="901700" algn="r"/>
                        </a:tabLst>
                      </a:pPr>
                      <a:r>
                        <a:rPr lang="en-US" sz="1600" dirty="0" smtClean="0"/>
                        <a:t>	–2</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Information</a:t>
                      </a:r>
                      <a:endParaRPr lang="en-US" sz="1600" dirty="0" smtClean="0"/>
                    </a:p>
                  </a:txBody>
                  <a:tcPr>
                    <a:lnB w="28575" cap="flat" cmpd="sng" algn="ctr">
                      <a:solidFill>
                        <a:scrgbClr r="0" g="0" b="0"/>
                      </a:solidFill>
                      <a:prstDash val="solid"/>
                      <a:round/>
                      <a:headEnd type="none" w="med" len="med"/>
                      <a:tailEnd type="none" w="med" len="med"/>
                    </a:lnB>
                  </a:tcPr>
                </a:tc>
                <a:tc>
                  <a:txBody>
                    <a:bodyPr/>
                    <a:lstStyle/>
                    <a:p>
                      <a:pPr>
                        <a:tabLst>
                          <a:tab pos="901700" algn="r"/>
                        </a:tabLst>
                      </a:pPr>
                      <a:r>
                        <a:rPr lang="en-US" sz="1600" dirty="0" smtClean="0"/>
                        <a:t>	–1</a:t>
                      </a:r>
                      <a:endParaRPr lang="en-US" sz="1600" dirty="0"/>
                    </a:p>
                  </a:txBody>
                  <a:tcPr>
                    <a:lnB w="28575" cap="flat" cmpd="sng" algn="ctr">
                      <a:solidFill>
                        <a:scrgbClr r="0" g="0" b="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549275" y="1263650"/>
            <a:ext cx="1023938" cy="307975"/>
          </a:xfrm>
          <a:prstGeom prst="rect">
            <a:avLst/>
          </a:prstGeom>
          <a:noFill/>
          <a:ln w="9525">
            <a:noFill/>
            <a:miter lim="800000"/>
            <a:headEnd/>
            <a:tailEnd/>
          </a:ln>
        </p:spPr>
        <p:txBody>
          <a:bodyPr wrap="none">
            <a:spAutoFit/>
          </a:bodyPr>
          <a:lstStyle/>
          <a:p>
            <a:r>
              <a:rPr lang="en-US" sz="1400"/>
              <a:t>Table 4-12</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a:t>Using Internet to Sell Groceries: Peapod</a:t>
            </a:r>
          </a:p>
        </p:txBody>
      </p:sp>
      <p:sp>
        <p:nvSpPr>
          <p:cNvPr id="70658" name="Rectangle 3"/>
          <p:cNvSpPr>
            <a:spLocks noGrp="1" noChangeArrowheads="1"/>
          </p:cNvSpPr>
          <p:nvPr>
            <p:ph type="body" idx="1"/>
          </p:nvPr>
        </p:nvSpPr>
        <p:spPr>
          <a:xfrm>
            <a:off x="736600" y="1735138"/>
            <a:ext cx="7658100" cy="4708525"/>
          </a:xfrm>
        </p:spPr>
        <p:txBody>
          <a:bodyPr/>
          <a:lstStyle/>
          <a:p>
            <a:r>
              <a:rPr lang="en-US" b="1" smtClean="0"/>
              <a:t>Value of online sales to a traditional grocery chain</a:t>
            </a:r>
          </a:p>
          <a:p>
            <a:pPr lvl="1"/>
            <a:r>
              <a:rPr lang="en-US" smtClean="0"/>
              <a:t>Complement the strengths of their existing network</a:t>
            </a:r>
          </a:p>
          <a:p>
            <a:pPr lvl="1"/>
            <a:r>
              <a:rPr lang="en-US" smtClean="0"/>
              <a:t>Offer an entire array of services at differing prices based on the amount of work the customer does</a:t>
            </a:r>
          </a:p>
        </p:txBody>
      </p:sp>
    </p:spTree>
  </p:cSld>
  <p:clrMapOvr>
    <a:masterClrMapping/>
  </p:clrMapOvr>
  <p:transition spd="slow">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rtlCol="0">
            <a:normAutofit fontScale="90000"/>
          </a:bodyPr>
          <a:lstStyle/>
          <a:p>
            <a:pPr fontAlgn="auto">
              <a:spcAft>
                <a:spcPts val="0"/>
              </a:spcAft>
              <a:defRPr/>
            </a:pPr>
            <a:r>
              <a:rPr lang="en-US" dirty="0"/>
              <a:t>Factors Influencing</a:t>
            </a:r>
            <a:br>
              <a:rPr lang="en-US" dirty="0"/>
            </a:br>
            <a:r>
              <a:rPr lang="en-US" dirty="0"/>
              <a:t>Distribution Network Design</a:t>
            </a:r>
          </a:p>
        </p:txBody>
      </p:sp>
      <p:sp>
        <p:nvSpPr>
          <p:cNvPr id="19458" name="Rectangle 3"/>
          <p:cNvSpPr>
            <a:spLocks noGrp="1" noChangeArrowheads="1"/>
          </p:cNvSpPr>
          <p:nvPr>
            <p:ph type="body" idx="1"/>
          </p:nvPr>
        </p:nvSpPr>
        <p:spPr>
          <a:xfrm>
            <a:off x="850900" y="1816100"/>
            <a:ext cx="7124700" cy="4724400"/>
          </a:xfrm>
        </p:spPr>
        <p:txBody>
          <a:bodyPr/>
          <a:lstStyle/>
          <a:p>
            <a:r>
              <a:rPr lang="en-US" smtClean="0"/>
              <a:t>Elements of customer service influenced by network structure:</a:t>
            </a:r>
          </a:p>
          <a:p>
            <a:pPr lvl="1"/>
            <a:r>
              <a:rPr lang="en-US" smtClean="0"/>
              <a:t>Response time</a:t>
            </a:r>
          </a:p>
          <a:p>
            <a:pPr lvl="1"/>
            <a:r>
              <a:rPr lang="en-US" smtClean="0"/>
              <a:t>Product variety</a:t>
            </a:r>
          </a:p>
          <a:p>
            <a:pPr lvl="1"/>
            <a:r>
              <a:rPr lang="en-US" smtClean="0"/>
              <a:t>Product availability</a:t>
            </a:r>
          </a:p>
          <a:p>
            <a:pPr lvl="1"/>
            <a:r>
              <a:rPr lang="en-US" smtClean="0"/>
              <a:t>Customer experience</a:t>
            </a:r>
          </a:p>
          <a:p>
            <a:pPr lvl="1"/>
            <a:r>
              <a:rPr lang="en-US" smtClean="0"/>
              <a:t>Order visibility</a:t>
            </a:r>
          </a:p>
          <a:p>
            <a:pPr lvl="1"/>
            <a:r>
              <a:rPr lang="en-US" smtClean="0"/>
              <a:t>Returnability</a:t>
            </a:r>
          </a:p>
        </p:txBody>
      </p:sp>
    </p:spTree>
  </p:cSld>
  <p:clrMapOvr>
    <a:masterClrMapping/>
  </p:clrMapOvr>
  <p:transition spd="slow">
    <p:strip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a:t>Using </a:t>
            </a:r>
            <a:r>
              <a:rPr lang="en-US" dirty="0" smtClean="0"/>
              <a:t>the Internet to </a:t>
            </a:r>
            <a:r>
              <a:rPr lang="en-US" dirty="0"/>
              <a:t>Rent Movies: Netflix</a:t>
            </a:r>
          </a:p>
        </p:txBody>
      </p:sp>
      <p:sp>
        <p:nvSpPr>
          <p:cNvPr id="71682" name="Rectangle 3"/>
          <p:cNvSpPr>
            <a:spLocks noGrp="1" noChangeArrowheads="1"/>
          </p:cNvSpPr>
          <p:nvPr>
            <p:ph type="body" idx="1"/>
          </p:nvPr>
        </p:nvSpPr>
        <p:spPr>
          <a:xfrm>
            <a:off x="736600" y="1735138"/>
            <a:ext cx="7658100" cy="4708525"/>
          </a:xfrm>
        </p:spPr>
        <p:txBody>
          <a:bodyPr/>
          <a:lstStyle/>
          <a:p>
            <a:r>
              <a:rPr lang="en-US" b="1" smtClean="0"/>
              <a:t>Impact of online sales on customer service</a:t>
            </a:r>
          </a:p>
          <a:p>
            <a:pPr lvl="1"/>
            <a:r>
              <a:rPr lang="en-US" smtClean="0"/>
              <a:t>Staggering selection and an excellent recommendation engine</a:t>
            </a:r>
          </a:p>
          <a:p>
            <a:pPr lvl="1"/>
            <a:r>
              <a:rPr lang="en-US" smtClean="0"/>
              <a:t>Video streaming through a variety of devices</a:t>
            </a:r>
          </a:p>
          <a:p>
            <a:pPr lvl="1"/>
            <a:r>
              <a:rPr lang="en-US" smtClean="0"/>
              <a:t>Customers received their DVDs within 24 hours of being shipped</a:t>
            </a:r>
          </a:p>
        </p:txBody>
      </p:sp>
    </p:spTree>
  </p:cSld>
  <p:clrMapOvr>
    <a:masterClrMapping/>
  </p:clrMapOvr>
  <p:transition spd="slow">
    <p:pull dir="l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a:t>Using </a:t>
            </a:r>
            <a:r>
              <a:rPr lang="en-US" dirty="0" smtClean="0"/>
              <a:t>the Internet to </a:t>
            </a:r>
            <a:r>
              <a:rPr lang="en-US" dirty="0"/>
              <a:t>Rent Movies: Netflix</a:t>
            </a:r>
          </a:p>
        </p:txBody>
      </p:sp>
      <p:sp>
        <p:nvSpPr>
          <p:cNvPr id="72706" name="Rectangle 3"/>
          <p:cNvSpPr>
            <a:spLocks noGrp="1" noChangeArrowheads="1"/>
          </p:cNvSpPr>
          <p:nvPr>
            <p:ph type="body" idx="1"/>
          </p:nvPr>
        </p:nvSpPr>
        <p:spPr>
          <a:xfrm>
            <a:off x="736600" y="1735138"/>
            <a:ext cx="7658100" cy="4708525"/>
          </a:xfrm>
        </p:spPr>
        <p:txBody>
          <a:bodyPr/>
          <a:lstStyle/>
          <a:p>
            <a:r>
              <a:rPr lang="en-US" b="1" smtClean="0"/>
              <a:t>Impact of online sales on cost</a:t>
            </a:r>
          </a:p>
          <a:p>
            <a:pPr lvl="1"/>
            <a:r>
              <a:rPr lang="en-US" smtClean="0"/>
              <a:t>Reduced inventory costs</a:t>
            </a:r>
          </a:p>
          <a:p>
            <a:pPr lvl="1"/>
            <a:r>
              <a:rPr lang="en-US" smtClean="0"/>
              <a:t>Lower facility costs</a:t>
            </a:r>
          </a:p>
          <a:p>
            <a:pPr lvl="1"/>
            <a:r>
              <a:rPr lang="en-US" smtClean="0"/>
              <a:t>Considerably higher total transportation costs, increased streaming will reduce transportation costs</a:t>
            </a:r>
          </a:p>
          <a:p>
            <a:pPr lvl="1"/>
            <a:r>
              <a:rPr lang="en-US" smtClean="0"/>
              <a:t>Increase in information costs</a:t>
            </a:r>
          </a:p>
        </p:txBody>
      </p:sp>
    </p:spTree>
  </p:cSld>
  <p:clrMapOvr>
    <a:masterClrMapping/>
  </p:clrMapOvr>
  <p:transition spd="slow">
    <p:strip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Impact of Online Sales on Performance</a:t>
            </a:r>
            <a:endParaRPr lang="en-US" dirty="0"/>
          </a:p>
        </p:txBody>
      </p:sp>
      <p:graphicFrame>
        <p:nvGraphicFramePr>
          <p:cNvPr id="4" name="Table 3"/>
          <p:cNvGraphicFramePr>
            <a:graphicFrameLocks noGrp="1"/>
          </p:cNvGraphicFramePr>
          <p:nvPr/>
        </p:nvGraphicFramePr>
        <p:xfrm>
          <a:off x="1116013" y="1468438"/>
          <a:ext cx="6961187" cy="4937125"/>
        </p:xfrm>
        <a:graphic>
          <a:graphicData uri="http://schemas.openxmlformats.org/drawingml/2006/table">
            <a:tbl>
              <a:tblPr firstRow="1" bandRow="1">
                <a:tableStyleId>{2D5ABB26-0587-4C30-8999-92F81FD0307C}</a:tableStyleId>
              </a:tblPr>
              <a:tblGrid>
                <a:gridCol w="3555529"/>
                <a:gridCol w="1702910"/>
                <a:gridCol w="1702910"/>
              </a:tblGrid>
              <a:tr h="215900">
                <a:tc>
                  <a:txBody>
                    <a:bodyPr/>
                    <a:lstStyle/>
                    <a:p>
                      <a:r>
                        <a:rPr lang="en-US" sz="1600" b="1" kern="1200" dirty="0" smtClean="0">
                          <a:solidFill>
                            <a:schemeClr val="tx1"/>
                          </a:solidFill>
                          <a:latin typeface="+mn-lt"/>
                          <a:ea typeface="+mn-ea"/>
                          <a:cs typeface="+mn-cs"/>
                        </a:rPr>
                        <a:t>Area</a:t>
                      </a:r>
                    </a:p>
                  </a:txBody>
                  <a:tcPr anchor="b">
                    <a:lnB w="28575" cap="flat" cmpd="sng" algn="ctr">
                      <a:solidFill>
                        <a:scrgbClr r="0" g="0" b="0"/>
                      </a:solidFill>
                      <a:prstDash val="solid"/>
                      <a:round/>
                      <a:headEnd type="none" w="med" len="med"/>
                      <a:tailEnd type="none" w="med" len="med"/>
                    </a:lnB>
                  </a:tcPr>
                </a:tc>
                <a:tc>
                  <a:txBody>
                    <a:bodyPr/>
                    <a:lstStyle/>
                    <a:p>
                      <a:pPr algn="ctr"/>
                      <a:r>
                        <a:rPr lang="en-US" sz="1600" b="1" dirty="0" smtClean="0"/>
                        <a:t>Impact for DVDs</a:t>
                      </a:r>
                      <a:endParaRPr lang="en-US" sz="1600" b="1" dirty="0"/>
                    </a:p>
                  </a:txBody>
                  <a:tcPr anchor="b">
                    <a:lnB w="28575" cap="flat" cmpd="sng" algn="ctr">
                      <a:solidFill>
                        <a:scrgbClr r="0" g="0" b="0"/>
                      </a:solidFill>
                      <a:prstDash val="solid"/>
                      <a:round/>
                      <a:headEnd type="none" w="med" len="med"/>
                      <a:tailEnd type="none" w="med" len="med"/>
                    </a:lnB>
                  </a:tcPr>
                </a:tc>
                <a:tc>
                  <a:txBody>
                    <a:bodyPr/>
                    <a:lstStyle/>
                    <a:p>
                      <a:pPr algn="ctr"/>
                      <a:r>
                        <a:rPr lang="en-US" sz="1600" b="1" kern="1200" dirty="0" smtClean="0">
                          <a:solidFill>
                            <a:schemeClr val="tx1"/>
                          </a:solidFill>
                          <a:latin typeface="+mn-lt"/>
                          <a:ea typeface="+mn-ea"/>
                          <a:cs typeface="+mn-cs"/>
                        </a:rPr>
                        <a:t>Impact for Digital Content</a:t>
                      </a:r>
                      <a:endParaRPr lang="en-US" sz="1600" b="1" dirty="0"/>
                    </a:p>
                  </a:txBody>
                  <a:tcPr anchor="b">
                    <a:lnB w="28575" cap="flat" cmpd="sng" algn="ctr">
                      <a:solidFill>
                        <a:scrgbClr r="0" g="0" b="0"/>
                      </a:solidFill>
                      <a:prstDash val="solid"/>
                      <a:round/>
                      <a:headEnd type="none" w="med" len="med"/>
                      <a:tailEnd type="none" w="med" len="med"/>
                    </a:lnB>
                  </a:tcPr>
                </a:tc>
              </a:tr>
              <a:tr h="0">
                <a:tc>
                  <a:txBody>
                    <a:bodyPr/>
                    <a:lstStyle/>
                    <a:p>
                      <a:r>
                        <a:rPr lang="en-US" sz="1600" kern="1200" dirty="0" smtClean="0">
                          <a:solidFill>
                            <a:schemeClr val="tx1"/>
                          </a:solidFill>
                          <a:latin typeface="+mn-lt"/>
                          <a:ea typeface="+mn-ea"/>
                          <a:cs typeface="+mn-cs"/>
                        </a:rPr>
                        <a:t>Response time </a:t>
                      </a:r>
                      <a:endParaRPr lang="en-US" sz="1600" dirty="0"/>
                    </a:p>
                  </a:txBody>
                  <a:tcPr>
                    <a:lnT w="28575" cap="flat" cmpd="sng" algn="ctr">
                      <a:solidFill>
                        <a:scrgbClr r="0" g="0" b="0"/>
                      </a:solidFill>
                      <a:prstDash val="solid"/>
                      <a:round/>
                      <a:headEnd type="none" w="med" len="med"/>
                      <a:tailEnd type="none" w="med" len="med"/>
                    </a:lnT>
                  </a:tcPr>
                </a:tc>
                <a:tc>
                  <a:txBody>
                    <a:bodyPr/>
                    <a:lstStyle/>
                    <a:p>
                      <a:pPr>
                        <a:tabLst>
                          <a:tab pos="901700" algn="r"/>
                        </a:tabLst>
                      </a:pPr>
                      <a:r>
                        <a:rPr lang="en-US" sz="1600" dirty="0" smtClean="0"/>
                        <a:t>	–1</a:t>
                      </a:r>
                      <a:endParaRPr lang="en-US" sz="1600" dirty="0"/>
                    </a:p>
                  </a:txBody>
                  <a:tcPr>
                    <a:lnT w="28575" cap="flat" cmpd="sng" algn="ctr">
                      <a:solidFill>
                        <a:scrgbClr r="0" g="0" b="0"/>
                      </a:solidFill>
                      <a:prstDash val="solid"/>
                      <a:round/>
                      <a:headEnd type="none" w="med" len="med"/>
                      <a:tailEnd type="none" w="med" len="med"/>
                    </a:lnT>
                  </a:tcPr>
                </a:tc>
                <a:tc>
                  <a:txBody>
                    <a:bodyPr/>
                    <a:lstStyle/>
                    <a:p>
                      <a:pPr>
                        <a:tabLst>
                          <a:tab pos="901700" algn="r"/>
                        </a:tabLst>
                      </a:pPr>
                      <a:r>
                        <a:rPr lang="en-US" sz="1600" dirty="0" smtClean="0"/>
                        <a:t>	+2</a:t>
                      </a:r>
                      <a:endParaRPr lang="en-US" sz="1600" dirty="0"/>
                    </a:p>
                  </a:txBody>
                  <a:tcPr>
                    <a:lnT w="28575" cap="flat" cmpd="sng" algn="ctr">
                      <a:solidFill>
                        <a:scrgbClr r="0" g="0" b="0"/>
                      </a:solidFill>
                      <a:prstDash val="solid"/>
                      <a:round/>
                      <a:headEnd type="none" w="med" len="med"/>
                      <a:tailEnd type="none" w="med" len="med"/>
                    </a:lnT>
                  </a:tcPr>
                </a:tc>
              </a:tr>
              <a:tr h="0">
                <a:tc>
                  <a:txBody>
                    <a:bodyPr/>
                    <a:lstStyle/>
                    <a:p>
                      <a:r>
                        <a:rPr lang="en-US" sz="1600" kern="1200" dirty="0" smtClean="0">
                          <a:solidFill>
                            <a:schemeClr val="tx1"/>
                          </a:solidFill>
                          <a:latin typeface="+mn-lt"/>
                          <a:ea typeface="+mn-ea"/>
                          <a:cs typeface="+mn-cs"/>
                        </a:rPr>
                        <a:t>Product variety </a:t>
                      </a:r>
                      <a:endParaRPr lang="en-US" sz="1600" dirty="0"/>
                    </a:p>
                  </a:txBody>
                  <a:tcPr/>
                </a:tc>
                <a:tc>
                  <a:txBody>
                    <a:bodyPr/>
                    <a:lstStyle/>
                    <a:p>
                      <a:pPr>
                        <a:tabLst>
                          <a:tab pos="901700" algn="r"/>
                        </a:tabLst>
                      </a:pPr>
                      <a:r>
                        <a:rPr lang="en-US" sz="1600" dirty="0" smtClean="0"/>
                        <a:t>	+2</a:t>
                      </a:r>
                      <a:endParaRPr lang="en-US" sz="1600" dirty="0"/>
                    </a:p>
                  </a:txBody>
                  <a:tcPr/>
                </a:tc>
                <a:tc>
                  <a:txBody>
                    <a:bodyPr/>
                    <a:lstStyle/>
                    <a:p>
                      <a:pPr>
                        <a:tabLst>
                          <a:tab pos="901700" algn="r"/>
                        </a:tabLst>
                      </a:pPr>
                      <a:r>
                        <a:rPr lang="en-US" sz="1600" dirty="0" smtClean="0"/>
                        <a:t>	+2</a:t>
                      </a:r>
                      <a:endParaRPr lang="en-US" sz="1600" dirty="0"/>
                    </a:p>
                  </a:txBody>
                  <a:tcPr/>
                </a:tc>
              </a:tr>
              <a:tr h="0">
                <a:tc>
                  <a:txBody>
                    <a:bodyPr/>
                    <a:lstStyle/>
                    <a:p>
                      <a:r>
                        <a:rPr lang="en-US" sz="1600" kern="1200" dirty="0" smtClean="0">
                          <a:solidFill>
                            <a:schemeClr val="tx1"/>
                          </a:solidFill>
                          <a:latin typeface="+mn-lt"/>
                          <a:ea typeface="+mn-ea"/>
                          <a:cs typeface="+mn-cs"/>
                        </a:rPr>
                        <a:t>Product availability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901700" algn="r"/>
                        </a:tabLst>
                      </a:pPr>
                      <a:r>
                        <a:rPr lang="en-US" sz="1600" dirty="0" smtClean="0"/>
                        <a:t>	+2</a:t>
                      </a:r>
                      <a:endParaRPr lang="en-US" sz="1600" dirty="0"/>
                    </a:p>
                  </a:txBody>
                  <a:tcPr/>
                </a:tc>
              </a:tr>
              <a:tr h="0">
                <a:tc>
                  <a:txBody>
                    <a:bodyPr/>
                    <a:lstStyle/>
                    <a:p>
                      <a:r>
                        <a:rPr lang="en-US" sz="1600" kern="1200" dirty="0" smtClean="0">
                          <a:solidFill>
                            <a:schemeClr val="tx1"/>
                          </a:solidFill>
                          <a:latin typeface="+mn-lt"/>
                          <a:ea typeface="+mn-ea"/>
                          <a:cs typeface="+mn-cs"/>
                        </a:rPr>
                        <a:t>Customer experience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9017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Time to market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901700" algn="r"/>
                        </a:tabLst>
                      </a:pPr>
                      <a:r>
                        <a:rPr lang="en-US" sz="1600" dirty="0" smtClean="0"/>
                        <a:t>	–1</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Order visibility</a:t>
                      </a:r>
                    </a:p>
                  </a:txBody>
                  <a:tcPr/>
                </a:tc>
                <a:tc>
                  <a:txBody>
                    <a:bodyPr/>
                    <a:lstStyle/>
                    <a:p>
                      <a:pPr>
                        <a:tabLst>
                          <a:tab pos="901700" algn="r"/>
                        </a:tabLst>
                      </a:pPr>
                      <a:r>
                        <a:rPr lang="en-US" sz="1600" dirty="0" smtClean="0"/>
                        <a:t>	0</a:t>
                      </a:r>
                      <a:endParaRPr lang="en-US" sz="1600" dirty="0"/>
                    </a:p>
                  </a:txBody>
                  <a:tcPr/>
                </a:tc>
                <a:tc>
                  <a:txBody>
                    <a:bodyPr/>
                    <a:lstStyle/>
                    <a:p>
                      <a:pPr>
                        <a:tabLst>
                          <a:tab pos="9017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Direct sales </a:t>
                      </a:r>
                      <a:endParaRPr lang="en-US" sz="1600" dirty="0"/>
                    </a:p>
                  </a:txBody>
                  <a:tcPr/>
                </a:tc>
                <a:tc>
                  <a:txBody>
                    <a:bodyPr/>
                    <a:lstStyle/>
                    <a:p>
                      <a:pPr>
                        <a:tabLst>
                          <a:tab pos="901700" algn="r"/>
                        </a:tabLst>
                      </a:pPr>
                      <a:r>
                        <a:rPr lang="en-US" sz="1600" dirty="0" smtClean="0"/>
                        <a:t>	0</a:t>
                      </a:r>
                      <a:endParaRPr lang="en-US" sz="1600" dirty="0"/>
                    </a:p>
                  </a:txBody>
                  <a:tcPr/>
                </a:tc>
                <a:tc>
                  <a:txBody>
                    <a:bodyPr/>
                    <a:lstStyle/>
                    <a:p>
                      <a:pPr>
                        <a:tabLst>
                          <a:tab pos="9017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Flexible pricing, portfolio, promotions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901700" algn="r"/>
                        </a:tabLst>
                      </a:pPr>
                      <a:r>
                        <a:rPr lang="en-US" sz="1600" dirty="0" smtClean="0"/>
                        <a:t>	+1</a:t>
                      </a:r>
                      <a:endParaRPr lang="en-US" sz="1600" dirty="0"/>
                    </a:p>
                  </a:txBody>
                  <a:tcPr/>
                </a:tc>
              </a:tr>
              <a:tr h="0">
                <a:tc>
                  <a:txBody>
                    <a:bodyPr/>
                    <a:lstStyle/>
                    <a:p>
                      <a:r>
                        <a:rPr lang="en-US" sz="1600" kern="1200" dirty="0" smtClean="0">
                          <a:solidFill>
                            <a:schemeClr val="tx1"/>
                          </a:solidFill>
                          <a:latin typeface="+mn-lt"/>
                          <a:ea typeface="+mn-ea"/>
                          <a:cs typeface="+mn-cs"/>
                        </a:rPr>
                        <a:t>Efficient funds transfer </a:t>
                      </a:r>
                      <a:endParaRPr lang="en-US" sz="1600" dirty="0"/>
                    </a:p>
                  </a:txBody>
                  <a:tcPr/>
                </a:tc>
                <a:tc>
                  <a:txBody>
                    <a:bodyPr/>
                    <a:lstStyle/>
                    <a:p>
                      <a:pPr>
                        <a:tabLst>
                          <a:tab pos="901700" algn="r"/>
                        </a:tabLst>
                      </a:pPr>
                      <a:r>
                        <a:rPr lang="en-US" sz="1600" dirty="0" smtClean="0"/>
                        <a:t>	0</a:t>
                      </a:r>
                      <a:endParaRPr lang="en-US" sz="1600" dirty="0"/>
                    </a:p>
                  </a:txBody>
                  <a:tcPr/>
                </a:tc>
                <a:tc>
                  <a:txBody>
                    <a:bodyPr/>
                    <a:lstStyle/>
                    <a:p>
                      <a:pPr>
                        <a:tabLst>
                          <a:tab pos="901700" algn="r"/>
                        </a:tabLst>
                      </a:pPr>
                      <a:r>
                        <a:rPr lang="en-US" sz="1600" dirty="0" smtClean="0"/>
                        <a:t>	0</a:t>
                      </a:r>
                      <a:endParaRPr lang="en-US" sz="1600" dirty="0"/>
                    </a:p>
                  </a:txBody>
                  <a:tcPr/>
                </a:tc>
              </a:tr>
              <a:tr h="0">
                <a:tc>
                  <a:txBody>
                    <a:bodyPr/>
                    <a:lstStyle/>
                    <a:p>
                      <a:r>
                        <a:rPr lang="en-US" sz="1600" kern="1200" dirty="0" smtClean="0">
                          <a:solidFill>
                            <a:schemeClr val="tx1"/>
                          </a:solidFill>
                          <a:latin typeface="+mn-lt"/>
                          <a:ea typeface="+mn-ea"/>
                          <a:cs typeface="+mn-cs"/>
                        </a:rPr>
                        <a:t>Inventory </a:t>
                      </a:r>
                      <a:endParaRPr lang="en-US" sz="1600" dirty="0"/>
                    </a:p>
                  </a:txBody>
                  <a:tcPr/>
                </a:tc>
                <a:tc>
                  <a:txBody>
                    <a:bodyPr/>
                    <a:lstStyle/>
                    <a:p>
                      <a:pPr>
                        <a:tabLst>
                          <a:tab pos="901700" algn="r"/>
                        </a:tabLst>
                      </a:pPr>
                      <a:r>
                        <a:rPr lang="en-US" sz="1600" dirty="0" smtClean="0"/>
                        <a:t>	+2</a:t>
                      </a:r>
                      <a:endParaRPr lang="en-US" sz="1600" dirty="0"/>
                    </a:p>
                  </a:txBody>
                  <a:tcPr/>
                </a:tc>
                <a:tc>
                  <a:txBody>
                    <a:bodyPr/>
                    <a:lstStyle/>
                    <a:p>
                      <a:pPr>
                        <a:tabLst>
                          <a:tab pos="901700" algn="r"/>
                        </a:tabLst>
                      </a:pPr>
                      <a:r>
                        <a:rPr lang="en-US" sz="1600" dirty="0" smtClean="0"/>
                        <a:t>	+2</a:t>
                      </a:r>
                      <a:endParaRPr lang="en-US" sz="1600" dirty="0"/>
                    </a:p>
                  </a:txBody>
                  <a:tcPr/>
                </a:tc>
              </a:tr>
              <a:tr h="0">
                <a:tc>
                  <a:txBody>
                    <a:bodyPr/>
                    <a:lstStyle/>
                    <a:p>
                      <a:r>
                        <a:rPr lang="en-US" sz="1600" kern="1200" dirty="0" smtClean="0">
                          <a:solidFill>
                            <a:schemeClr val="tx1"/>
                          </a:solidFill>
                          <a:latin typeface="+mn-lt"/>
                          <a:ea typeface="+mn-ea"/>
                          <a:cs typeface="+mn-cs"/>
                        </a:rPr>
                        <a:t>Facilities </a:t>
                      </a:r>
                      <a:endParaRPr lang="en-US" sz="1600" dirty="0"/>
                    </a:p>
                  </a:txBody>
                  <a:tcPr/>
                </a:tc>
                <a:tc>
                  <a:txBody>
                    <a:bodyPr/>
                    <a:lstStyle/>
                    <a:p>
                      <a:pPr>
                        <a:tabLst>
                          <a:tab pos="901700" algn="r"/>
                        </a:tabLst>
                      </a:pPr>
                      <a:r>
                        <a:rPr lang="en-US" sz="1600" dirty="0" smtClean="0"/>
                        <a:t>	+1</a:t>
                      </a:r>
                      <a:endParaRPr lang="en-US" sz="1600" dirty="0"/>
                    </a:p>
                  </a:txBody>
                  <a:tcPr/>
                </a:tc>
                <a:tc>
                  <a:txBody>
                    <a:bodyPr/>
                    <a:lstStyle/>
                    <a:p>
                      <a:pPr>
                        <a:tabLst>
                          <a:tab pos="901700" algn="r"/>
                        </a:tabLst>
                      </a:pPr>
                      <a:r>
                        <a:rPr lang="en-US" sz="1600" dirty="0" smtClean="0"/>
                        <a:t>	+1</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Transportation</a:t>
                      </a:r>
                      <a:endParaRPr lang="en-US" sz="1600" dirty="0" smtClean="0"/>
                    </a:p>
                  </a:txBody>
                  <a:tcPr/>
                </a:tc>
                <a:tc>
                  <a:txBody>
                    <a:bodyPr/>
                    <a:lstStyle/>
                    <a:p>
                      <a:pPr>
                        <a:tabLst>
                          <a:tab pos="901700" algn="r"/>
                        </a:tabLst>
                      </a:pPr>
                      <a:r>
                        <a:rPr lang="en-US" sz="1600" dirty="0" smtClean="0"/>
                        <a:t>	–2</a:t>
                      </a:r>
                      <a:endParaRPr lang="en-US" sz="1600" dirty="0"/>
                    </a:p>
                  </a:txBody>
                  <a:tcPr/>
                </a:tc>
                <a:tc>
                  <a:txBody>
                    <a:bodyPr/>
                    <a:lstStyle/>
                    <a:p>
                      <a:pPr>
                        <a:tabLst>
                          <a:tab pos="901700" algn="r"/>
                        </a:tabLst>
                      </a:pPr>
                      <a:r>
                        <a:rPr lang="en-US" sz="1600" dirty="0" smtClean="0"/>
                        <a:t>	0</a:t>
                      </a:r>
                      <a:endParaRPr lang="en-US" sz="1600" dirty="0"/>
                    </a:p>
                  </a:txBody>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latin typeface="+mn-lt"/>
                          <a:ea typeface="+mn-ea"/>
                          <a:cs typeface="+mn-cs"/>
                        </a:rPr>
                        <a:t>Information</a:t>
                      </a:r>
                      <a:endParaRPr lang="en-US" sz="1600" dirty="0" smtClean="0"/>
                    </a:p>
                  </a:txBody>
                  <a:tcPr>
                    <a:lnB w="28575" cap="flat" cmpd="sng" algn="ctr">
                      <a:solidFill>
                        <a:scrgbClr r="0" g="0" b="0"/>
                      </a:solidFill>
                      <a:prstDash val="solid"/>
                      <a:round/>
                      <a:headEnd type="none" w="med" len="med"/>
                      <a:tailEnd type="none" w="med" len="med"/>
                    </a:lnB>
                  </a:tcPr>
                </a:tc>
                <a:tc>
                  <a:txBody>
                    <a:bodyPr/>
                    <a:lstStyle/>
                    <a:p>
                      <a:pPr>
                        <a:tabLst>
                          <a:tab pos="901700" algn="r"/>
                        </a:tabLst>
                      </a:pPr>
                      <a:r>
                        <a:rPr lang="en-US" sz="1600" dirty="0" smtClean="0"/>
                        <a:t>	–1</a:t>
                      </a:r>
                      <a:endParaRPr lang="en-US" sz="1600" dirty="0"/>
                    </a:p>
                  </a:txBody>
                  <a:tcPr>
                    <a:lnB w="28575" cap="flat" cmpd="sng" algn="ctr">
                      <a:solidFill>
                        <a:scrgbClr r="0" g="0" b="0"/>
                      </a:solidFill>
                      <a:prstDash val="solid"/>
                      <a:round/>
                      <a:headEnd type="none" w="med" len="med"/>
                      <a:tailEnd type="none" w="med" len="med"/>
                    </a:lnB>
                  </a:tcPr>
                </a:tc>
                <a:tc>
                  <a:txBody>
                    <a:bodyPr/>
                    <a:lstStyle/>
                    <a:p>
                      <a:pPr>
                        <a:tabLst>
                          <a:tab pos="901700" algn="r"/>
                        </a:tabLst>
                      </a:pPr>
                      <a:r>
                        <a:rPr lang="en-US" sz="1600" dirty="0" smtClean="0"/>
                        <a:t>	–1</a:t>
                      </a:r>
                      <a:endParaRPr lang="en-US" sz="1600" dirty="0"/>
                    </a:p>
                  </a:txBody>
                  <a:tcPr>
                    <a:lnB w="28575" cap="flat" cmpd="sng" algn="ctr">
                      <a:solidFill>
                        <a:scrgbClr r="0" g="0" b="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549275" y="1263650"/>
            <a:ext cx="1023938" cy="307975"/>
          </a:xfrm>
          <a:prstGeom prst="rect">
            <a:avLst/>
          </a:prstGeom>
          <a:noFill/>
          <a:ln w="9525">
            <a:noFill/>
            <a:miter lim="800000"/>
            <a:headEnd/>
            <a:tailEnd/>
          </a:ln>
        </p:spPr>
        <p:txBody>
          <a:bodyPr wrap="none">
            <a:spAutoFit/>
          </a:bodyPr>
          <a:lstStyle/>
          <a:p>
            <a:r>
              <a:rPr lang="en-US" sz="1400"/>
              <a:t>Table 4-12</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t>Distribution Networks in Practice</a:t>
            </a:r>
          </a:p>
        </p:txBody>
      </p:sp>
      <p:sp>
        <p:nvSpPr>
          <p:cNvPr id="74754" name="Rectangle 3"/>
          <p:cNvSpPr>
            <a:spLocks noGrp="1" noChangeArrowheads="1"/>
          </p:cNvSpPr>
          <p:nvPr>
            <p:ph type="body" idx="1"/>
          </p:nvPr>
        </p:nvSpPr>
        <p:spPr>
          <a:xfrm>
            <a:off x="520700" y="1417638"/>
            <a:ext cx="8229600" cy="4708525"/>
          </a:xfrm>
        </p:spPr>
        <p:txBody>
          <a:bodyPr/>
          <a:lstStyle/>
          <a:p>
            <a:pPr marL="514350" indent="-514350">
              <a:buSzPct val="100000"/>
              <a:buFont typeface="Arial" charset="0"/>
              <a:buAutoNum type="arabicPeriod"/>
            </a:pPr>
            <a:r>
              <a:rPr lang="en-US" sz="2800" smtClean="0"/>
              <a:t>The ownership structure of the distribution network can have as big as an impact as the type of distribution network</a:t>
            </a:r>
          </a:p>
          <a:p>
            <a:pPr marL="514350" indent="-514350">
              <a:buSzPct val="100000"/>
              <a:buFont typeface="Arial" charset="0"/>
              <a:buAutoNum type="arabicPeriod"/>
            </a:pPr>
            <a:r>
              <a:rPr lang="en-US" sz="2800" smtClean="0"/>
              <a:t>It is important to have adaptable distribution networks</a:t>
            </a:r>
          </a:p>
          <a:p>
            <a:pPr marL="514350" indent="-514350">
              <a:buSzPct val="100000"/>
              <a:buFont typeface="Arial" charset="0"/>
              <a:buAutoNum type="arabicPeriod"/>
            </a:pPr>
            <a:r>
              <a:rPr lang="en-US" sz="2800" smtClean="0"/>
              <a:t>Product price, commoditization, and criticality affect the type of distribution system preferred by customers</a:t>
            </a:r>
          </a:p>
          <a:p>
            <a:pPr marL="514350" indent="-514350">
              <a:buSzPct val="100000"/>
              <a:buFont typeface="Arial" charset="0"/>
              <a:buAutoNum type="arabicPeriod"/>
            </a:pPr>
            <a:r>
              <a:rPr lang="en-US" sz="2800" smtClean="0"/>
              <a:t>Integrate the Internet with the existing physical network</a:t>
            </a:r>
          </a:p>
        </p:txBody>
      </p:sp>
    </p:spTree>
  </p:cSld>
  <p:clrMapOvr>
    <a:masterClrMapping/>
  </p:clrMapOvr>
  <p:transition spd="slow">
    <p:pull dir="l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Distribution Networks in Practice</a:t>
            </a:r>
          </a:p>
        </p:txBody>
      </p:sp>
      <p:sp>
        <p:nvSpPr>
          <p:cNvPr id="75778" name="Rectangle 3"/>
          <p:cNvSpPr>
            <a:spLocks noGrp="1" noChangeArrowheads="1"/>
          </p:cNvSpPr>
          <p:nvPr>
            <p:ph type="body" idx="1"/>
          </p:nvPr>
        </p:nvSpPr>
        <p:spPr/>
        <p:txBody>
          <a:bodyPr/>
          <a:lstStyle/>
          <a:p>
            <a:r>
              <a:rPr lang="en-US" smtClean="0"/>
              <a:t>Consider whether an exclusive distribution strategy is advantageous</a:t>
            </a:r>
          </a:p>
          <a:p>
            <a:r>
              <a:rPr lang="en-US" smtClean="0"/>
              <a:t>Product, price, commoditization, and criticality have an impact on the type of distribution system preferred by customers</a:t>
            </a:r>
          </a:p>
        </p:txBody>
      </p:sp>
    </p:spTree>
  </p:cSld>
  <p:clrMapOvr>
    <a:masterClrMapping/>
  </p:clrMapOvr>
  <p:transition spd="slow">
    <p:strip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rtlCol="0">
            <a:normAutofit fontScale="90000"/>
          </a:bodyPr>
          <a:lstStyle/>
          <a:p>
            <a:pPr fontAlgn="auto">
              <a:spcAft>
                <a:spcPts val="0"/>
              </a:spcAft>
              <a:defRPr/>
            </a:pPr>
            <a:r>
              <a:rPr lang="en-US" dirty="0"/>
              <a:t>Summary of Learning Objectives</a:t>
            </a:r>
          </a:p>
        </p:txBody>
      </p:sp>
      <p:sp>
        <p:nvSpPr>
          <p:cNvPr id="76802" name="Rectangle 3"/>
          <p:cNvSpPr>
            <a:spLocks noGrp="1" noChangeArrowheads="1"/>
          </p:cNvSpPr>
          <p:nvPr>
            <p:ph type="body" idx="1"/>
          </p:nvPr>
        </p:nvSpPr>
        <p:spPr>
          <a:xfrm>
            <a:off x="622300" y="1600200"/>
            <a:ext cx="7975600" cy="4525963"/>
          </a:xfrm>
        </p:spPr>
        <p:txBody>
          <a:bodyPr/>
          <a:lstStyle/>
          <a:p>
            <a:pPr marL="514350" indent="-514350">
              <a:buSzPct val="100000"/>
              <a:buFont typeface="Arial" charset="0"/>
              <a:buAutoNum type="arabicPeriod"/>
            </a:pPr>
            <a:r>
              <a:rPr lang="en-US" smtClean="0"/>
              <a:t>Identify the key factors to be considered when designing a distribution network</a:t>
            </a:r>
          </a:p>
          <a:p>
            <a:pPr marL="514350" indent="-514350">
              <a:buSzPct val="100000"/>
              <a:buFont typeface="Arial" charset="0"/>
              <a:buAutoNum type="arabicPeriod"/>
            </a:pPr>
            <a:r>
              <a:rPr lang="en-US" smtClean="0"/>
              <a:t>Discuss the strengths and weaknesses of various distribution options</a:t>
            </a:r>
          </a:p>
          <a:p>
            <a:pPr marL="514350" indent="-514350">
              <a:buSzPct val="100000"/>
              <a:buFont typeface="Arial" charset="0"/>
              <a:buAutoNum type="arabicPeriod"/>
            </a:pPr>
            <a:r>
              <a:rPr lang="en-US" smtClean="0"/>
              <a:t>Understand how online sales have affected the design of distribution networks in different industries</a:t>
            </a:r>
            <a:endParaRPr lang="en-US" smtClean="0">
              <a:latin typeface="Times New Roman" pitchFamily="18" charset="0"/>
            </a:endParaRPr>
          </a:p>
        </p:txBody>
      </p:sp>
    </p:spTree>
  </p:cSld>
  <p:clrMapOvr>
    <a:masterClrMapping/>
  </p:clrMapOvr>
  <p:transition spd="slow">
    <p:pull dir="l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copyright"/>
          <p:cNvPicPr>
            <a:picLocks noChangeAspect="1" noChangeArrowheads="1"/>
          </p:cNvPicPr>
          <p:nvPr/>
        </p:nvPicPr>
        <p:blipFill>
          <a:blip r:embed="rId2"/>
          <a:srcRect/>
          <a:stretch>
            <a:fillRect/>
          </a:stretch>
        </p:blipFill>
        <p:spPr bwMode="auto">
          <a:xfrm>
            <a:off x="0" y="1673225"/>
            <a:ext cx="9144000" cy="2857500"/>
          </a:xfrm>
          <a:prstGeom prst="rect">
            <a:avLst/>
          </a:prstGeom>
          <a:noFill/>
          <a:ln w="9525">
            <a:noFill/>
            <a:miter lim="800000"/>
            <a:headEnd/>
            <a:tailEnd/>
          </a:ln>
        </p:spPr>
      </p:pic>
      <p:sp>
        <p:nvSpPr>
          <p:cNvPr id="90117" name="Rectangle 5"/>
          <p:cNvSpPr>
            <a:spLocks noChangeArrowheads="1"/>
          </p:cNvSpPr>
          <p:nvPr/>
        </p:nvSpPr>
        <p:spPr bwMode="auto">
          <a:xfrm>
            <a:off x="762000" y="4492625"/>
            <a:ext cx="8382000"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a:t>
            </a:r>
          </a:p>
          <a:p>
            <a:pPr algn="ctr"/>
            <a:r>
              <a:rPr lang="en-US" sz="1600">
                <a:solidFill>
                  <a:srgbClr val="000000"/>
                </a:solidFill>
                <a:cs typeface="Times New Roman" pitchFamily="18" charset="0"/>
              </a:rPr>
              <a:t>Printed in the United States of America.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rtlCol="0">
            <a:normAutofit fontScale="90000"/>
          </a:bodyPr>
          <a:lstStyle/>
          <a:p>
            <a:pPr fontAlgn="auto">
              <a:spcAft>
                <a:spcPts val="0"/>
              </a:spcAft>
              <a:defRPr/>
            </a:pPr>
            <a:r>
              <a:rPr lang="en-US" dirty="0"/>
              <a:t>Factors Influencing</a:t>
            </a:r>
            <a:br>
              <a:rPr lang="en-US" dirty="0"/>
            </a:br>
            <a:r>
              <a:rPr lang="en-US" dirty="0"/>
              <a:t>Distribution Network Design</a:t>
            </a:r>
          </a:p>
        </p:txBody>
      </p:sp>
      <p:sp>
        <p:nvSpPr>
          <p:cNvPr id="20482" name="Rectangle 3"/>
          <p:cNvSpPr>
            <a:spLocks noGrp="1" noChangeArrowheads="1"/>
          </p:cNvSpPr>
          <p:nvPr>
            <p:ph type="body" idx="1"/>
          </p:nvPr>
        </p:nvSpPr>
        <p:spPr>
          <a:xfrm>
            <a:off x="850900" y="2044700"/>
            <a:ext cx="7175500" cy="3924300"/>
          </a:xfrm>
        </p:spPr>
        <p:txBody>
          <a:bodyPr/>
          <a:lstStyle/>
          <a:p>
            <a:r>
              <a:rPr lang="en-US" smtClean="0"/>
              <a:t>Supply chain costs affected by network structure:</a:t>
            </a:r>
          </a:p>
          <a:p>
            <a:pPr lvl="1"/>
            <a:r>
              <a:rPr lang="en-US" smtClean="0"/>
              <a:t>Inventories</a:t>
            </a:r>
          </a:p>
          <a:p>
            <a:pPr lvl="1"/>
            <a:r>
              <a:rPr lang="en-US" smtClean="0"/>
              <a:t>Transportation</a:t>
            </a:r>
          </a:p>
          <a:p>
            <a:pPr lvl="1"/>
            <a:r>
              <a:rPr lang="en-US" smtClean="0"/>
              <a:t>Facilities and handling</a:t>
            </a:r>
          </a:p>
          <a:p>
            <a:pPr lvl="1"/>
            <a:r>
              <a:rPr lang="en-US" smtClean="0"/>
              <a:t>Information</a:t>
            </a:r>
          </a:p>
          <a:p>
            <a:pPr lvl="1">
              <a:buFontTx/>
              <a:buNone/>
            </a:pPr>
            <a:endParaRPr lang="en-US" smtClean="0"/>
          </a:p>
        </p:txBody>
      </p:sp>
    </p:spTree>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Desired Response Time and </a:t>
            </a:r>
            <a:r>
              <a:rPr lang="en-US" dirty="0"/>
              <a:t>Number of </a:t>
            </a:r>
            <a:r>
              <a:rPr lang="en-US" dirty="0" smtClean="0"/>
              <a:t>Facilities</a:t>
            </a:r>
            <a:endParaRPr lang="en-US" sz="3400" dirty="0"/>
          </a:p>
        </p:txBody>
      </p:sp>
      <p:sp>
        <p:nvSpPr>
          <p:cNvPr id="3" name="TextBox 2"/>
          <p:cNvSpPr txBox="1">
            <a:spLocks noChangeArrowheads="1"/>
          </p:cNvSpPr>
          <p:nvPr/>
        </p:nvSpPr>
        <p:spPr bwMode="auto">
          <a:xfrm>
            <a:off x="965200" y="5700713"/>
            <a:ext cx="1003300" cy="307975"/>
          </a:xfrm>
          <a:prstGeom prst="rect">
            <a:avLst/>
          </a:prstGeom>
          <a:noFill/>
          <a:ln w="9525">
            <a:noFill/>
            <a:miter lim="800000"/>
            <a:headEnd/>
            <a:tailEnd/>
          </a:ln>
        </p:spPr>
        <p:txBody>
          <a:bodyPr wrap="none">
            <a:spAutoFit/>
          </a:bodyPr>
          <a:lstStyle/>
          <a:p>
            <a:r>
              <a:rPr lang="en-US" sz="1400"/>
              <a:t>Figure 4-1</a:t>
            </a:r>
          </a:p>
        </p:txBody>
      </p:sp>
      <p:pic>
        <p:nvPicPr>
          <p:cNvPr id="21509" name="Picture 5" descr="FG_04_001"/>
          <p:cNvPicPr>
            <a:picLocks noChangeAspect="1" noChangeArrowheads="1"/>
          </p:cNvPicPr>
          <p:nvPr/>
        </p:nvPicPr>
        <p:blipFill>
          <a:blip r:embed="rId3"/>
          <a:srcRect/>
          <a:stretch>
            <a:fillRect/>
          </a:stretch>
        </p:blipFill>
        <p:spPr bwMode="auto">
          <a:xfrm>
            <a:off x="1968500" y="2106613"/>
            <a:ext cx="6146800" cy="3902075"/>
          </a:xfrm>
          <a:prstGeom prst="rect">
            <a:avLst/>
          </a:prstGeom>
          <a:noFill/>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rtlCol="0">
            <a:normAutofit fontScale="90000"/>
          </a:bodyPr>
          <a:lstStyle/>
          <a:p>
            <a:pPr fontAlgn="auto">
              <a:spcAft>
                <a:spcPts val="0"/>
              </a:spcAft>
              <a:defRPr/>
            </a:pPr>
            <a:r>
              <a:rPr lang="en-US" dirty="0"/>
              <a:t>Inventory Costs and Number</a:t>
            </a:r>
            <a:br>
              <a:rPr lang="en-US" dirty="0"/>
            </a:br>
            <a:r>
              <a:rPr lang="en-US" dirty="0"/>
              <a:t>of </a:t>
            </a:r>
            <a:r>
              <a:rPr lang="en-US" dirty="0" smtClean="0"/>
              <a:t>Facilities</a:t>
            </a:r>
            <a:endParaRPr lang="en-US" dirty="0"/>
          </a:p>
        </p:txBody>
      </p:sp>
      <p:pic>
        <p:nvPicPr>
          <p:cNvPr id="3" name="Picture 2"/>
          <p:cNvPicPr>
            <a:picLocks noChangeAspect="1"/>
          </p:cNvPicPr>
          <p:nvPr/>
        </p:nvPicPr>
        <p:blipFill>
          <a:blip r:embed="rId3"/>
          <a:srcRect/>
          <a:stretch>
            <a:fillRect/>
          </a:stretch>
        </p:blipFill>
        <p:spPr bwMode="auto">
          <a:xfrm>
            <a:off x="1333500" y="1943100"/>
            <a:ext cx="6235700" cy="4013200"/>
          </a:xfrm>
          <a:prstGeom prst="rect">
            <a:avLst/>
          </a:prstGeom>
          <a:noFill/>
          <a:ln w="9525">
            <a:noFill/>
            <a:miter lim="800000"/>
            <a:headEnd/>
            <a:tailEnd/>
          </a:ln>
        </p:spPr>
      </p:pic>
      <p:sp>
        <p:nvSpPr>
          <p:cNvPr id="12" name="TextBox 11"/>
          <p:cNvSpPr txBox="1">
            <a:spLocks noChangeArrowheads="1"/>
          </p:cNvSpPr>
          <p:nvPr/>
        </p:nvSpPr>
        <p:spPr bwMode="auto">
          <a:xfrm>
            <a:off x="965200" y="5954713"/>
            <a:ext cx="1003300" cy="307975"/>
          </a:xfrm>
          <a:prstGeom prst="rect">
            <a:avLst/>
          </a:prstGeom>
          <a:noFill/>
          <a:ln w="9525">
            <a:noFill/>
            <a:miter lim="800000"/>
            <a:headEnd/>
            <a:tailEnd/>
          </a:ln>
        </p:spPr>
        <p:txBody>
          <a:bodyPr wrap="none">
            <a:spAutoFit/>
          </a:bodyPr>
          <a:lstStyle/>
          <a:p>
            <a:r>
              <a:rPr lang="en-US" sz="1400"/>
              <a:t>Figure 4-2</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a:stretch>
            <a:fillRect/>
          </a:stretch>
        </p:blipFill>
        <p:spPr bwMode="auto">
          <a:xfrm>
            <a:off x="965200" y="1701800"/>
            <a:ext cx="6205538" cy="4622800"/>
          </a:xfrm>
          <a:prstGeom prst="rect">
            <a:avLst/>
          </a:prstGeom>
          <a:noFill/>
          <a:ln w="9525">
            <a:noFill/>
            <a:miter lim="800000"/>
            <a:headEnd/>
            <a:tailEnd/>
          </a:ln>
        </p:spPr>
      </p:pic>
      <p:sp>
        <p:nvSpPr>
          <p:cNvPr id="21507" name="Rectangle 2"/>
          <p:cNvSpPr>
            <a:spLocks noGrp="1" noChangeArrowheads="1"/>
          </p:cNvSpPr>
          <p:nvPr>
            <p:ph type="title"/>
          </p:nvPr>
        </p:nvSpPr>
        <p:spPr/>
        <p:txBody>
          <a:bodyPr rtlCol="0">
            <a:normAutofit fontScale="90000"/>
          </a:bodyPr>
          <a:lstStyle/>
          <a:p>
            <a:pPr fontAlgn="auto">
              <a:spcAft>
                <a:spcPts val="0"/>
              </a:spcAft>
              <a:defRPr/>
            </a:pPr>
            <a:r>
              <a:rPr lang="en-US" dirty="0"/>
              <a:t>Transportation Costs and</a:t>
            </a:r>
            <a:br>
              <a:rPr lang="en-US" dirty="0"/>
            </a:br>
            <a:r>
              <a:rPr lang="en-US" dirty="0"/>
              <a:t>Number of </a:t>
            </a:r>
            <a:r>
              <a:rPr lang="en-US" dirty="0" smtClean="0"/>
              <a:t>Facilities</a:t>
            </a:r>
            <a:endParaRPr lang="en-US" dirty="0"/>
          </a:p>
        </p:txBody>
      </p:sp>
      <p:sp>
        <p:nvSpPr>
          <p:cNvPr id="13" name="TextBox 12"/>
          <p:cNvSpPr txBox="1">
            <a:spLocks noChangeArrowheads="1"/>
          </p:cNvSpPr>
          <p:nvPr/>
        </p:nvSpPr>
        <p:spPr bwMode="auto">
          <a:xfrm>
            <a:off x="965200" y="5700713"/>
            <a:ext cx="1003300" cy="307975"/>
          </a:xfrm>
          <a:prstGeom prst="rect">
            <a:avLst/>
          </a:prstGeom>
          <a:noFill/>
          <a:ln w="9525">
            <a:noFill/>
            <a:miter lim="800000"/>
            <a:headEnd/>
            <a:tailEnd/>
          </a:ln>
        </p:spPr>
        <p:txBody>
          <a:bodyPr wrap="none">
            <a:spAutoFit/>
          </a:bodyPr>
          <a:lstStyle/>
          <a:p>
            <a:r>
              <a:rPr lang="en-US" sz="1400"/>
              <a:t>Figure 4-3</a:t>
            </a: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TotalTime>
  <Words>2634</Words>
  <Application>Microsoft Macintosh PowerPoint</Application>
  <PresentationFormat>On-screen Show (4:3)</PresentationFormat>
  <Paragraphs>553</Paragraphs>
  <Slides>56</Slides>
  <Notes>6</Notes>
  <HiddenSlides>0</HiddenSlides>
  <MMClips>0</MMClips>
  <ScaleCrop>false</ScaleCrop>
  <HeadingPairs>
    <vt:vector size="6" baseType="variant">
      <vt:variant>
        <vt:lpstr>Fonts Used</vt:lpstr>
      </vt:variant>
      <vt:variant>
        <vt:i4>4</vt:i4>
      </vt:variant>
      <vt:variant>
        <vt:lpstr>Design Template</vt:lpstr>
      </vt:variant>
      <vt:variant>
        <vt:i4>13</vt:i4>
      </vt:variant>
      <vt:variant>
        <vt:lpstr>Slide Titles</vt:lpstr>
      </vt:variant>
      <vt:variant>
        <vt:i4>56</vt:i4>
      </vt:variant>
    </vt:vector>
  </HeadingPairs>
  <TitlesOfParts>
    <vt:vector size="73" baseType="lpstr">
      <vt:lpstr>Arial</vt:lpstr>
      <vt:lpstr>Calibri</vt:lpstr>
      <vt:lpstr>Helvetica</vt:lpstr>
      <vt:lpstr>Times New Roman</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Designing Distribution Networks and Applications to Online Sales</vt:lpstr>
      <vt:lpstr>Learning Objectives</vt:lpstr>
      <vt:lpstr>The Role of Distribution in the Supply Chain</vt:lpstr>
      <vt:lpstr>Factors Influencing Distribution Network Design</vt:lpstr>
      <vt:lpstr>Factors Influencing Distribution Network Design</vt:lpstr>
      <vt:lpstr>Factors Influencing Distribution Network Design</vt:lpstr>
      <vt:lpstr>Desired Response Time and Number of Facilities</vt:lpstr>
      <vt:lpstr>Inventory Costs and Number of Facilities</vt:lpstr>
      <vt:lpstr>Transportation Costs and Number of Facilities</vt:lpstr>
      <vt:lpstr>Facility Costs and Number of Facilities</vt:lpstr>
      <vt:lpstr>Logistics Cost, Response Time, and Number of Facilities</vt:lpstr>
      <vt:lpstr>Design Options for a  Distribution Network</vt:lpstr>
      <vt:lpstr>Design Options for a  Distribution Network</vt:lpstr>
      <vt:lpstr>Manufacturer Storage with Direct Shipping</vt:lpstr>
      <vt:lpstr>Manufacturer Storage with Direct Shipping Network</vt:lpstr>
      <vt:lpstr>Manufacturer Storage with Direct Shipping Network</vt:lpstr>
      <vt:lpstr>In-Transit Merge Network</vt:lpstr>
      <vt:lpstr>In-Transit Merge</vt:lpstr>
      <vt:lpstr>In-Transit Merge</vt:lpstr>
      <vt:lpstr>Distributor Storage with Carrier Delivery</vt:lpstr>
      <vt:lpstr>Distributor Storage with Carrier Delivery</vt:lpstr>
      <vt:lpstr>Distributor Storage with Carrier Delivery</vt:lpstr>
      <vt:lpstr>Distributor Storage with Last Mile Delivery</vt:lpstr>
      <vt:lpstr>Distributor Storage with Last Mile Delivery</vt:lpstr>
      <vt:lpstr>Distributor Storage with Last Mile Delivery</vt:lpstr>
      <vt:lpstr>Manufacturer or Distributor Storage with Customer Pickup</vt:lpstr>
      <vt:lpstr>Manufacturer or Distributor Storage with Customer Pickup</vt:lpstr>
      <vt:lpstr>Manufacturer or Distributor Storage with Customer Pickup</vt:lpstr>
      <vt:lpstr>Retail Storage with Customer Pickup</vt:lpstr>
      <vt:lpstr>Retail Storage with Customer Pickup</vt:lpstr>
      <vt:lpstr>Comparative Performance of Delivery Network Designs</vt:lpstr>
      <vt:lpstr>Delivery Networks for Different Product/ Customer Characteristics</vt:lpstr>
      <vt:lpstr>Impact of Online Sales on Customer Service</vt:lpstr>
      <vt:lpstr>Impact of Online Sales on Customer Service</vt:lpstr>
      <vt:lpstr>Impact of Online Sales on Customer Service</vt:lpstr>
      <vt:lpstr>Impact of Online Sales on Cost</vt:lpstr>
      <vt:lpstr>Impact of Online Sales on Cost</vt:lpstr>
      <vt:lpstr>Online Sales Scorecard</vt:lpstr>
      <vt:lpstr>Using Online Sales to Sell Computer Hardware: Dell</vt:lpstr>
      <vt:lpstr>Using Online Sales to Sell Computer Hardware: Dell</vt:lpstr>
      <vt:lpstr>Impact of Online Sales on Performance</vt:lpstr>
      <vt:lpstr>Using Online Sales to Sell Computer Hardware: Dell</vt:lpstr>
      <vt:lpstr>Using Online Sales to Sell Books: Amazon</vt:lpstr>
      <vt:lpstr>Impact of Online Sales on Performance</vt:lpstr>
      <vt:lpstr>Using Online Sales to Sell Books: Amazon</vt:lpstr>
      <vt:lpstr>Using the Internet to Sell Groceries: Peapod</vt:lpstr>
      <vt:lpstr>Using the Internet to Sell Groceries: Peapod</vt:lpstr>
      <vt:lpstr>Impact of Online Sales on Performance</vt:lpstr>
      <vt:lpstr>Using Internet to Sell Groceries: Peapod</vt:lpstr>
      <vt:lpstr>Using the Internet to Rent Movies: Netflix</vt:lpstr>
      <vt:lpstr>Using the Internet to Rent Movies: Netflix</vt:lpstr>
      <vt:lpstr>Impact of Online Sales on Performance</vt:lpstr>
      <vt:lpstr>Distribution Networks in Practice</vt:lpstr>
      <vt:lpstr>Distribution Networks in Practice</vt:lpstr>
      <vt:lpstr>Summary of Learning Objectives</vt:lpstr>
      <vt:lpstr>Slide 56</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Chopra and Meindl PPts</dc:title>
  <dc:subject>Chapter 4 - Designing Distribution Networks and Applications to Online Sales</dc:subject>
  <dc:creator>Jeff Heyl</dc:creator>
  <cp:keywords/>
  <dc:description/>
  <cp:lastModifiedBy>UMURRM2</cp:lastModifiedBy>
  <cp:revision>19</cp:revision>
  <dcterms:created xsi:type="dcterms:W3CDTF">2012-01-08T09:40:37Z</dcterms:created>
  <dcterms:modified xsi:type="dcterms:W3CDTF">2012-04-12T16:15:26Z</dcterms:modified>
  <cp:category/>
</cp:coreProperties>
</file>