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handoutMasterIdLst>
    <p:handoutMasterId r:id="rId22"/>
  </p:handoutMasterIdLst>
  <p:sldIdLst>
    <p:sldId id="283" r:id="rId2"/>
    <p:sldId id="284" r:id="rId3"/>
    <p:sldId id="285" r:id="rId4"/>
    <p:sldId id="290" r:id="rId5"/>
    <p:sldId id="276" r:id="rId6"/>
    <p:sldId id="277" r:id="rId7"/>
    <p:sldId id="263" r:id="rId8"/>
    <p:sldId id="257" r:id="rId9"/>
    <p:sldId id="262" r:id="rId10"/>
    <p:sldId id="264" r:id="rId11"/>
    <p:sldId id="265" r:id="rId12"/>
    <p:sldId id="266" r:id="rId13"/>
    <p:sldId id="267" r:id="rId14"/>
    <p:sldId id="268" r:id="rId15"/>
    <p:sldId id="280" r:id="rId16"/>
    <p:sldId id="281" r:id="rId17"/>
    <p:sldId id="289" r:id="rId18"/>
    <p:sldId id="287" r:id="rId19"/>
    <p:sldId id="286" r:id="rId20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6D018-57C6-4ED3-9091-51141FD93FE6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149B7E5-47B5-4617-B57F-8B54513F9658}">
      <dgm:prSet phldrT="[Text]"/>
      <dgm:spPr/>
      <dgm:t>
        <a:bodyPr/>
        <a:lstStyle/>
        <a:p>
          <a:r>
            <a:rPr lang="en-US" dirty="0" smtClean="0"/>
            <a:t>Technology Management</a:t>
          </a:r>
          <a:endParaRPr lang="en-US" dirty="0"/>
        </a:p>
      </dgm:t>
    </dgm:pt>
    <dgm:pt modelId="{8347A31B-0264-4F2E-B78D-873057E546C4}" type="parTrans" cxnId="{4D03D80A-8FBE-431E-834C-1FF0C53446C0}">
      <dgm:prSet/>
      <dgm:spPr/>
      <dgm:t>
        <a:bodyPr/>
        <a:lstStyle/>
        <a:p>
          <a:endParaRPr lang="en-US"/>
        </a:p>
      </dgm:t>
    </dgm:pt>
    <dgm:pt modelId="{E0944376-1D1E-41BB-8A29-C02B112A8E43}" type="sibTrans" cxnId="{4D03D80A-8FBE-431E-834C-1FF0C53446C0}">
      <dgm:prSet/>
      <dgm:spPr/>
      <dgm:t>
        <a:bodyPr/>
        <a:lstStyle/>
        <a:p>
          <a:endParaRPr lang="en-US"/>
        </a:p>
      </dgm:t>
    </dgm:pt>
    <dgm:pt modelId="{F14AA81D-95E2-4C27-9BD9-58FDEFD9AC85}">
      <dgm:prSet phldrT="[Text]"/>
      <dgm:spPr/>
      <dgm:t>
        <a:bodyPr/>
        <a:lstStyle/>
        <a:p>
          <a:r>
            <a:rPr lang="en-US" dirty="0" smtClean="0"/>
            <a:t>The role of technology in creating wealth</a:t>
          </a:r>
          <a:endParaRPr lang="en-US" dirty="0"/>
        </a:p>
      </dgm:t>
    </dgm:pt>
    <dgm:pt modelId="{E1C5634C-0652-4ABA-82F0-8A322C1AD144}" type="parTrans" cxnId="{E08EBD9E-54FB-437F-9CF6-161E435A55BE}">
      <dgm:prSet/>
      <dgm:spPr/>
      <dgm:t>
        <a:bodyPr/>
        <a:lstStyle/>
        <a:p>
          <a:endParaRPr lang="en-US"/>
        </a:p>
      </dgm:t>
    </dgm:pt>
    <dgm:pt modelId="{6C324C51-BA27-4D8C-A4EC-116C2148B08F}" type="sibTrans" cxnId="{E08EBD9E-54FB-437F-9CF6-161E435A55BE}">
      <dgm:prSet/>
      <dgm:spPr/>
      <dgm:t>
        <a:bodyPr/>
        <a:lstStyle/>
        <a:p>
          <a:endParaRPr lang="en-US"/>
        </a:p>
      </dgm:t>
    </dgm:pt>
    <dgm:pt modelId="{BDBA7B1F-2779-45C7-BE61-7E76AEE3DFB9}">
      <dgm:prSet phldrT="[Text]"/>
      <dgm:spPr/>
      <dgm:t>
        <a:bodyPr/>
        <a:lstStyle/>
        <a:p>
          <a:r>
            <a:rPr lang="en-US" dirty="0" smtClean="0"/>
            <a:t>Critical Factors in Managing Technology</a:t>
          </a:r>
          <a:endParaRPr lang="en-US" dirty="0"/>
        </a:p>
      </dgm:t>
    </dgm:pt>
    <dgm:pt modelId="{60CCCE3C-DFF5-4AFD-A7A8-F4C553C77356}" type="parTrans" cxnId="{F94671D6-D5C1-427D-A29D-2506F4DC6C26}">
      <dgm:prSet/>
      <dgm:spPr/>
      <dgm:t>
        <a:bodyPr/>
        <a:lstStyle/>
        <a:p>
          <a:endParaRPr lang="en-US"/>
        </a:p>
      </dgm:t>
    </dgm:pt>
    <dgm:pt modelId="{20EB6922-7551-4159-B2FB-AE0B69249740}" type="sibTrans" cxnId="{F94671D6-D5C1-427D-A29D-2506F4DC6C26}">
      <dgm:prSet/>
      <dgm:spPr/>
      <dgm:t>
        <a:bodyPr/>
        <a:lstStyle/>
        <a:p>
          <a:endParaRPr lang="en-US"/>
        </a:p>
      </dgm:t>
    </dgm:pt>
    <dgm:pt modelId="{01254BE0-368B-45A6-8AF9-416F53AD4081}" type="pres">
      <dgm:prSet presAssocID="{4C06D018-57C6-4ED3-9091-51141FD93FE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2F2E36F-F5AA-47F3-A163-73457784FD06}" type="pres">
      <dgm:prSet presAssocID="{5149B7E5-47B5-4617-B57F-8B54513F9658}" presName="composite" presStyleCnt="0"/>
      <dgm:spPr/>
    </dgm:pt>
    <dgm:pt modelId="{6738A264-80C0-4291-9D7F-1DD446DEC347}" type="pres">
      <dgm:prSet presAssocID="{5149B7E5-47B5-4617-B57F-8B54513F9658}" presName="LShape" presStyleLbl="alignNode1" presStyleIdx="0" presStyleCnt="5"/>
      <dgm:spPr/>
    </dgm:pt>
    <dgm:pt modelId="{6C03452A-7FEE-4EE6-A47C-A036220A6FB7}" type="pres">
      <dgm:prSet presAssocID="{5149B7E5-47B5-4617-B57F-8B54513F9658}" presName="ParentText" presStyleLbl="revTx" presStyleIdx="0" presStyleCnt="3" custScaleY="710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F26B9-11AD-4CAC-BE63-94CEFB5EE97B}" type="pres">
      <dgm:prSet presAssocID="{5149B7E5-47B5-4617-B57F-8B54513F9658}" presName="Triangle" presStyleLbl="alignNode1" presStyleIdx="1" presStyleCnt="5"/>
      <dgm:spPr/>
    </dgm:pt>
    <dgm:pt modelId="{6C65DCD9-2052-4489-BB4C-BCF22B397FC8}" type="pres">
      <dgm:prSet presAssocID="{E0944376-1D1E-41BB-8A29-C02B112A8E43}" presName="sibTrans" presStyleCnt="0"/>
      <dgm:spPr/>
    </dgm:pt>
    <dgm:pt modelId="{1C976823-0D99-4514-BCBF-01A1DE21C9F0}" type="pres">
      <dgm:prSet presAssocID="{E0944376-1D1E-41BB-8A29-C02B112A8E43}" presName="space" presStyleCnt="0"/>
      <dgm:spPr/>
    </dgm:pt>
    <dgm:pt modelId="{56A7DE2A-65FF-4568-A367-A8FC77B43F32}" type="pres">
      <dgm:prSet presAssocID="{F14AA81D-95E2-4C27-9BD9-58FDEFD9AC85}" presName="composite" presStyleCnt="0"/>
      <dgm:spPr/>
    </dgm:pt>
    <dgm:pt modelId="{48BD685B-48EC-4A26-B29A-9A91232B4EDC}" type="pres">
      <dgm:prSet presAssocID="{F14AA81D-95E2-4C27-9BD9-58FDEFD9AC85}" presName="LShape" presStyleLbl="alignNode1" presStyleIdx="2" presStyleCnt="5"/>
      <dgm:spPr/>
    </dgm:pt>
    <dgm:pt modelId="{A0F84316-31E1-42BC-B714-D15FADB654C4}" type="pres">
      <dgm:prSet presAssocID="{F14AA81D-95E2-4C27-9BD9-58FDEFD9AC8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380D5-C4C7-4493-AB75-4187A55788A7}" type="pres">
      <dgm:prSet presAssocID="{F14AA81D-95E2-4C27-9BD9-58FDEFD9AC85}" presName="Triangle" presStyleLbl="alignNode1" presStyleIdx="3" presStyleCnt="5"/>
      <dgm:spPr/>
    </dgm:pt>
    <dgm:pt modelId="{3F11FB41-48B4-46E3-B501-EB1FD91174DB}" type="pres">
      <dgm:prSet presAssocID="{6C324C51-BA27-4D8C-A4EC-116C2148B08F}" presName="sibTrans" presStyleCnt="0"/>
      <dgm:spPr/>
    </dgm:pt>
    <dgm:pt modelId="{401E8650-753B-4592-A30A-7BB6321409A7}" type="pres">
      <dgm:prSet presAssocID="{6C324C51-BA27-4D8C-A4EC-116C2148B08F}" presName="space" presStyleCnt="0"/>
      <dgm:spPr/>
    </dgm:pt>
    <dgm:pt modelId="{CF143C7A-98B7-4893-9C4D-6FD1E39835A9}" type="pres">
      <dgm:prSet presAssocID="{BDBA7B1F-2779-45C7-BE61-7E76AEE3DFB9}" presName="composite" presStyleCnt="0"/>
      <dgm:spPr/>
    </dgm:pt>
    <dgm:pt modelId="{C7DF2A72-137F-4CE6-B340-2E1DBBAA9918}" type="pres">
      <dgm:prSet presAssocID="{BDBA7B1F-2779-45C7-BE61-7E76AEE3DFB9}" presName="LShape" presStyleLbl="alignNode1" presStyleIdx="4" presStyleCnt="5"/>
      <dgm:spPr/>
    </dgm:pt>
    <dgm:pt modelId="{B271F28F-4E73-4D58-80EE-04B524985E8B}" type="pres">
      <dgm:prSet presAssocID="{BDBA7B1F-2779-45C7-BE61-7E76AEE3DFB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670442-2ACD-4915-B1F5-9C6B8EDC1AB6}" type="presOf" srcId="{5149B7E5-47B5-4617-B57F-8B54513F9658}" destId="{6C03452A-7FEE-4EE6-A47C-A036220A6FB7}" srcOrd="0" destOrd="0" presId="urn:microsoft.com/office/officeart/2009/3/layout/StepUpProcess"/>
    <dgm:cxn modelId="{4D03D80A-8FBE-431E-834C-1FF0C53446C0}" srcId="{4C06D018-57C6-4ED3-9091-51141FD93FE6}" destId="{5149B7E5-47B5-4617-B57F-8B54513F9658}" srcOrd="0" destOrd="0" parTransId="{8347A31B-0264-4F2E-B78D-873057E546C4}" sibTransId="{E0944376-1D1E-41BB-8A29-C02B112A8E43}"/>
    <dgm:cxn modelId="{000625E5-8FBE-4549-A9CC-73452FC5E3F6}" type="presOf" srcId="{F14AA81D-95E2-4C27-9BD9-58FDEFD9AC85}" destId="{A0F84316-31E1-42BC-B714-D15FADB654C4}" srcOrd="0" destOrd="0" presId="urn:microsoft.com/office/officeart/2009/3/layout/StepUpProcess"/>
    <dgm:cxn modelId="{E08EBD9E-54FB-437F-9CF6-161E435A55BE}" srcId="{4C06D018-57C6-4ED3-9091-51141FD93FE6}" destId="{F14AA81D-95E2-4C27-9BD9-58FDEFD9AC85}" srcOrd="1" destOrd="0" parTransId="{E1C5634C-0652-4ABA-82F0-8A322C1AD144}" sibTransId="{6C324C51-BA27-4D8C-A4EC-116C2148B08F}"/>
    <dgm:cxn modelId="{E85CC15C-8BA1-4CFD-AD0E-9A482084A48B}" type="presOf" srcId="{BDBA7B1F-2779-45C7-BE61-7E76AEE3DFB9}" destId="{B271F28F-4E73-4D58-80EE-04B524985E8B}" srcOrd="0" destOrd="0" presId="urn:microsoft.com/office/officeart/2009/3/layout/StepUpProcess"/>
    <dgm:cxn modelId="{700297C2-1DEC-44BC-BD70-DA186B86B78E}" type="presOf" srcId="{4C06D018-57C6-4ED3-9091-51141FD93FE6}" destId="{01254BE0-368B-45A6-8AF9-416F53AD4081}" srcOrd="0" destOrd="0" presId="urn:microsoft.com/office/officeart/2009/3/layout/StepUpProcess"/>
    <dgm:cxn modelId="{F94671D6-D5C1-427D-A29D-2506F4DC6C26}" srcId="{4C06D018-57C6-4ED3-9091-51141FD93FE6}" destId="{BDBA7B1F-2779-45C7-BE61-7E76AEE3DFB9}" srcOrd="2" destOrd="0" parTransId="{60CCCE3C-DFF5-4AFD-A7A8-F4C553C77356}" sibTransId="{20EB6922-7551-4159-B2FB-AE0B69249740}"/>
    <dgm:cxn modelId="{6709D16F-C36C-49C7-B547-513FD0D2FAF5}" type="presParOf" srcId="{01254BE0-368B-45A6-8AF9-416F53AD4081}" destId="{E2F2E36F-F5AA-47F3-A163-73457784FD06}" srcOrd="0" destOrd="0" presId="urn:microsoft.com/office/officeart/2009/3/layout/StepUpProcess"/>
    <dgm:cxn modelId="{D2D8DCCC-9AD7-4670-B509-8F8F03067E58}" type="presParOf" srcId="{E2F2E36F-F5AA-47F3-A163-73457784FD06}" destId="{6738A264-80C0-4291-9D7F-1DD446DEC347}" srcOrd="0" destOrd="0" presId="urn:microsoft.com/office/officeart/2009/3/layout/StepUpProcess"/>
    <dgm:cxn modelId="{483CA802-1481-4FC7-8421-FE5583AF9758}" type="presParOf" srcId="{E2F2E36F-F5AA-47F3-A163-73457784FD06}" destId="{6C03452A-7FEE-4EE6-A47C-A036220A6FB7}" srcOrd="1" destOrd="0" presId="urn:microsoft.com/office/officeart/2009/3/layout/StepUpProcess"/>
    <dgm:cxn modelId="{6F958B5E-7876-4ECC-B817-1791EF19BDED}" type="presParOf" srcId="{E2F2E36F-F5AA-47F3-A163-73457784FD06}" destId="{3D7F26B9-11AD-4CAC-BE63-94CEFB5EE97B}" srcOrd="2" destOrd="0" presId="urn:microsoft.com/office/officeart/2009/3/layout/StepUpProcess"/>
    <dgm:cxn modelId="{0B8F92DF-6065-40C5-AC7A-4DE9B167B0F0}" type="presParOf" srcId="{01254BE0-368B-45A6-8AF9-416F53AD4081}" destId="{6C65DCD9-2052-4489-BB4C-BCF22B397FC8}" srcOrd="1" destOrd="0" presId="urn:microsoft.com/office/officeart/2009/3/layout/StepUpProcess"/>
    <dgm:cxn modelId="{E35C72BA-B329-4AD4-8931-4A15C189EF9C}" type="presParOf" srcId="{6C65DCD9-2052-4489-BB4C-BCF22B397FC8}" destId="{1C976823-0D99-4514-BCBF-01A1DE21C9F0}" srcOrd="0" destOrd="0" presId="urn:microsoft.com/office/officeart/2009/3/layout/StepUpProcess"/>
    <dgm:cxn modelId="{1DF7BD2A-A188-4C0E-84EF-1A1D20DB3CF3}" type="presParOf" srcId="{01254BE0-368B-45A6-8AF9-416F53AD4081}" destId="{56A7DE2A-65FF-4568-A367-A8FC77B43F32}" srcOrd="2" destOrd="0" presId="urn:microsoft.com/office/officeart/2009/3/layout/StepUpProcess"/>
    <dgm:cxn modelId="{51E83B59-745B-4EAD-8EF7-CF275B6C15F0}" type="presParOf" srcId="{56A7DE2A-65FF-4568-A367-A8FC77B43F32}" destId="{48BD685B-48EC-4A26-B29A-9A91232B4EDC}" srcOrd="0" destOrd="0" presId="urn:microsoft.com/office/officeart/2009/3/layout/StepUpProcess"/>
    <dgm:cxn modelId="{2FFCDEA0-0F21-4E1D-915D-9B3E0C139258}" type="presParOf" srcId="{56A7DE2A-65FF-4568-A367-A8FC77B43F32}" destId="{A0F84316-31E1-42BC-B714-D15FADB654C4}" srcOrd="1" destOrd="0" presId="urn:microsoft.com/office/officeart/2009/3/layout/StepUpProcess"/>
    <dgm:cxn modelId="{C2033840-6942-43F8-90CD-6B999D4332A4}" type="presParOf" srcId="{56A7DE2A-65FF-4568-A367-A8FC77B43F32}" destId="{A02380D5-C4C7-4493-AB75-4187A55788A7}" srcOrd="2" destOrd="0" presId="urn:microsoft.com/office/officeart/2009/3/layout/StepUpProcess"/>
    <dgm:cxn modelId="{B2E64726-D804-4CB0-B0D6-219CE8B36F92}" type="presParOf" srcId="{01254BE0-368B-45A6-8AF9-416F53AD4081}" destId="{3F11FB41-48B4-46E3-B501-EB1FD91174DB}" srcOrd="3" destOrd="0" presId="urn:microsoft.com/office/officeart/2009/3/layout/StepUpProcess"/>
    <dgm:cxn modelId="{8A8CAF36-6368-42DF-B986-D73BBD4B358B}" type="presParOf" srcId="{3F11FB41-48B4-46E3-B501-EB1FD91174DB}" destId="{401E8650-753B-4592-A30A-7BB6321409A7}" srcOrd="0" destOrd="0" presId="urn:microsoft.com/office/officeart/2009/3/layout/StepUpProcess"/>
    <dgm:cxn modelId="{6C460DB7-7EC9-48A5-B050-E531CE037927}" type="presParOf" srcId="{01254BE0-368B-45A6-8AF9-416F53AD4081}" destId="{CF143C7A-98B7-4893-9C4D-6FD1E39835A9}" srcOrd="4" destOrd="0" presId="urn:microsoft.com/office/officeart/2009/3/layout/StepUpProcess"/>
    <dgm:cxn modelId="{78912F15-6AF2-4AE6-95D4-8B929C87FEEA}" type="presParOf" srcId="{CF143C7A-98B7-4893-9C4D-6FD1E39835A9}" destId="{C7DF2A72-137F-4CE6-B340-2E1DBBAA9918}" srcOrd="0" destOrd="0" presId="urn:microsoft.com/office/officeart/2009/3/layout/StepUpProcess"/>
    <dgm:cxn modelId="{3C2DCEE6-FB36-4E94-92AA-536C6BE518FA}" type="presParOf" srcId="{CF143C7A-98B7-4893-9C4D-6FD1E39835A9}" destId="{B271F28F-4E73-4D58-80EE-04B524985E8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24AF94-31F1-4B8F-8337-EA0E8D85A0AD}" type="doc">
      <dgm:prSet loTypeId="urn:microsoft.com/office/officeart/2005/8/layout/list1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54699C84-08A7-4B41-9F19-57B3811DD419}">
      <dgm:prSet phldrT="[Text]" custT="1"/>
      <dgm:spPr/>
      <dgm:t>
        <a:bodyPr/>
        <a:lstStyle/>
        <a:p>
          <a:r>
            <a:rPr lang="en-US" sz="2000" b="1" dirty="0" smtClean="0">
              <a:latin typeface="Century" pitchFamily="18" charset="0"/>
            </a:rPr>
            <a:t>Resources</a:t>
          </a:r>
          <a:endParaRPr lang="en-US" sz="2000" b="1" dirty="0">
            <a:latin typeface="Century" pitchFamily="18" charset="0"/>
          </a:endParaRPr>
        </a:p>
      </dgm:t>
    </dgm:pt>
    <dgm:pt modelId="{4ADD74B0-A660-438E-A92B-16886905C8C1}" type="parTrans" cxnId="{ADE48F27-0324-4614-9A77-02A32A2C15BD}">
      <dgm:prSet/>
      <dgm:spPr/>
      <dgm:t>
        <a:bodyPr/>
        <a:lstStyle/>
        <a:p>
          <a:endParaRPr lang="en-US" sz="2000" b="1">
            <a:latin typeface="Century" pitchFamily="18" charset="0"/>
          </a:endParaRPr>
        </a:p>
      </dgm:t>
    </dgm:pt>
    <dgm:pt modelId="{E0FF810F-B142-4B72-B59F-DF73BA49C6C8}" type="sibTrans" cxnId="{ADE48F27-0324-4614-9A77-02A32A2C15BD}">
      <dgm:prSet/>
      <dgm:spPr/>
      <dgm:t>
        <a:bodyPr/>
        <a:lstStyle/>
        <a:p>
          <a:endParaRPr lang="en-US" sz="2000" b="1">
            <a:latin typeface="Century" pitchFamily="18" charset="0"/>
          </a:endParaRPr>
        </a:p>
      </dgm:t>
    </dgm:pt>
    <dgm:pt modelId="{F90453AD-543F-470C-A1FF-64059CE4E75C}">
      <dgm:prSet phldrT="[Text]" custT="1"/>
      <dgm:spPr/>
      <dgm:t>
        <a:bodyPr/>
        <a:lstStyle/>
        <a:p>
          <a:r>
            <a:rPr lang="en-US" sz="2000" b="1" dirty="0" smtClean="0">
              <a:latin typeface="Century" pitchFamily="18" charset="0"/>
            </a:rPr>
            <a:t>The Business Environment</a:t>
          </a:r>
          <a:endParaRPr lang="en-US" sz="2000" b="1" dirty="0">
            <a:latin typeface="Century" pitchFamily="18" charset="0"/>
          </a:endParaRPr>
        </a:p>
      </dgm:t>
    </dgm:pt>
    <dgm:pt modelId="{692DEDA4-D9C4-4983-9360-870789E041E5}" type="parTrans" cxnId="{27EB13D2-6897-48A0-84E1-73970745CD77}">
      <dgm:prSet/>
      <dgm:spPr/>
      <dgm:t>
        <a:bodyPr/>
        <a:lstStyle/>
        <a:p>
          <a:endParaRPr lang="en-US" sz="2000" b="1">
            <a:latin typeface="Century" pitchFamily="18" charset="0"/>
          </a:endParaRPr>
        </a:p>
      </dgm:t>
    </dgm:pt>
    <dgm:pt modelId="{1D145C2D-470F-4840-98A4-CD511A65DFF3}" type="sibTrans" cxnId="{27EB13D2-6897-48A0-84E1-73970745CD77}">
      <dgm:prSet/>
      <dgm:spPr/>
      <dgm:t>
        <a:bodyPr/>
        <a:lstStyle/>
        <a:p>
          <a:endParaRPr lang="en-US" sz="2000" b="1">
            <a:latin typeface="Century" pitchFamily="18" charset="0"/>
          </a:endParaRPr>
        </a:p>
      </dgm:t>
    </dgm:pt>
    <dgm:pt modelId="{52D2B87E-D5F0-4DC2-8AD1-633E5DE4F332}">
      <dgm:prSet phldrT="[Text]" custT="1"/>
      <dgm:spPr/>
      <dgm:t>
        <a:bodyPr/>
        <a:lstStyle/>
        <a:p>
          <a:r>
            <a:rPr lang="en-US" sz="2000" b="1" dirty="0" smtClean="0">
              <a:latin typeface="Century" pitchFamily="18" charset="0"/>
            </a:rPr>
            <a:t>The Structure &amp; Management of Organizations</a:t>
          </a:r>
          <a:endParaRPr lang="en-US" sz="2000" b="1" dirty="0">
            <a:latin typeface="Century" pitchFamily="18" charset="0"/>
          </a:endParaRPr>
        </a:p>
      </dgm:t>
    </dgm:pt>
    <dgm:pt modelId="{1D9EB30B-3203-412B-9C73-EDF692595A86}" type="parTrans" cxnId="{11E483B0-E6FA-47F2-81AC-D194ED4994CA}">
      <dgm:prSet/>
      <dgm:spPr/>
      <dgm:t>
        <a:bodyPr/>
        <a:lstStyle/>
        <a:p>
          <a:endParaRPr lang="en-US" sz="2000" b="1">
            <a:latin typeface="Century" pitchFamily="18" charset="0"/>
          </a:endParaRPr>
        </a:p>
      </dgm:t>
    </dgm:pt>
    <dgm:pt modelId="{0FF0F455-004C-473E-BF06-4C679FC38DF8}" type="sibTrans" cxnId="{11E483B0-E6FA-47F2-81AC-D194ED4994CA}">
      <dgm:prSet/>
      <dgm:spPr/>
      <dgm:t>
        <a:bodyPr/>
        <a:lstStyle/>
        <a:p>
          <a:endParaRPr lang="en-US" sz="2000" b="1">
            <a:latin typeface="Century" pitchFamily="18" charset="0"/>
          </a:endParaRPr>
        </a:p>
      </dgm:t>
    </dgm:pt>
    <dgm:pt modelId="{12E5EE27-C2D2-4515-BBCC-CA938BF84940}">
      <dgm:prSet custT="1"/>
      <dgm:spPr/>
      <dgm:t>
        <a:bodyPr/>
        <a:lstStyle/>
        <a:p>
          <a:r>
            <a:rPr lang="en-US" sz="2000" b="1" dirty="0" smtClean="0">
              <a:latin typeface="Century" pitchFamily="18" charset="0"/>
            </a:rPr>
            <a:t>Project Planning &amp; Management</a:t>
          </a:r>
          <a:endParaRPr lang="en-US" sz="2000" b="1" dirty="0">
            <a:latin typeface="Century" pitchFamily="18" charset="0"/>
          </a:endParaRPr>
        </a:p>
      </dgm:t>
    </dgm:pt>
    <dgm:pt modelId="{F6391E0C-7373-46B4-9875-0DD3F79C015C}" type="parTrans" cxnId="{7C635555-F5D3-46DD-A47A-A1F6AD81E12C}">
      <dgm:prSet/>
      <dgm:spPr/>
      <dgm:t>
        <a:bodyPr/>
        <a:lstStyle/>
        <a:p>
          <a:endParaRPr lang="en-US" sz="2000" b="1">
            <a:latin typeface="Century" pitchFamily="18" charset="0"/>
          </a:endParaRPr>
        </a:p>
      </dgm:t>
    </dgm:pt>
    <dgm:pt modelId="{58ECB472-4BC3-43CA-A732-38ACAB8CBE74}" type="sibTrans" cxnId="{7C635555-F5D3-46DD-A47A-A1F6AD81E12C}">
      <dgm:prSet/>
      <dgm:spPr/>
      <dgm:t>
        <a:bodyPr/>
        <a:lstStyle/>
        <a:p>
          <a:endParaRPr lang="en-US" sz="2000" b="1">
            <a:latin typeface="Century" pitchFamily="18" charset="0"/>
          </a:endParaRPr>
        </a:p>
      </dgm:t>
    </dgm:pt>
    <dgm:pt modelId="{AB93A47C-01D3-4907-8D56-8089817343C6}">
      <dgm:prSet custT="1"/>
      <dgm:spPr/>
      <dgm:t>
        <a:bodyPr/>
        <a:lstStyle/>
        <a:p>
          <a:r>
            <a:rPr lang="en-US" sz="2000" b="1" dirty="0" smtClean="0">
              <a:latin typeface="Century" pitchFamily="18" charset="0"/>
            </a:rPr>
            <a:t>Management of Human Resources</a:t>
          </a:r>
          <a:endParaRPr lang="en-US" sz="2000" b="1" dirty="0">
            <a:latin typeface="Century" pitchFamily="18" charset="0"/>
          </a:endParaRPr>
        </a:p>
      </dgm:t>
    </dgm:pt>
    <dgm:pt modelId="{C82F3F61-C451-43EA-B9DA-64C52582D220}" type="parTrans" cxnId="{A4BA958C-3AE2-4A34-AE1E-577C75F59E03}">
      <dgm:prSet/>
      <dgm:spPr/>
      <dgm:t>
        <a:bodyPr/>
        <a:lstStyle/>
        <a:p>
          <a:endParaRPr lang="en-US" sz="2000" b="1">
            <a:latin typeface="Century" pitchFamily="18" charset="0"/>
          </a:endParaRPr>
        </a:p>
      </dgm:t>
    </dgm:pt>
    <dgm:pt modelId="{09A4DF60-07A1-40AA-AE58-3751FC5F1C90}" type="sibTrans" cxnId="{A4BA958C-3AE2-4A34-AE1E-577C75F59E03}">
      <dgm:prSet/>
      <dgm:spPr/>
      <dgm:t>
        <a:bodyPr/>
        <a:lstStyle/>
        <a:p>
          <a:endParaRPr lang="en-US" sz="2000" b="1">
            <a:latin typeface="Century" pitchFamily="18" charset="0"/>
          </a:endParaRPr>
        </a:p>
      </dgm:t>
    </dgm:pt>
    <dgm:pt modelId="{46C696CE-8F81-40E2-AD13-D0FDC8A983AB}" type="pres">
      <dgm:prSet presAssocID="{1524AF94-31F1-4B8F-8337-EA0E8D85A0A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2B1B88-2E3F-4076-B84F-2394262C8585}" type="pres">
      <dgm:prSet presAssocID="{54699C84-08A7-4B41-9F19-57B3811DD419}" presName="parentLin" presStyleCnt="0"/>
      <dgm:spPr/>
    </dgm:pt>
    <dgm:pt modelId="{A0E626E4-075F-4F53-A47C-3D78B13F8246}" type="pres">
      <dgm:prSet presAssocID="{54699C84-08A7-4B41-9F19-57B3811DD419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D252C6C9-5C1F-4D8C-9E44-205ABF3C2D10}" type="pres">
      <dgm:prSet presAssocID="{54699C84-08A7-4B41-9F19-57B3811DD419}" presName="parentText" presStyleLbl="node1" presStyleIdx="0" presStyleCnt="5" custScaleX="1159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8CDB6-4751-4E6B-81DB-B5D414F833D5}" type="pres">
      <dgm:prSet presAssocID="{54699C84-08A7-4B41-9F19-57B3811DD419}" presName="negativeSpace" presStyleCnt="0"/>
      <dgm:spPr/>
    </dgm:pt>
    <dgm:pt modelId="{6590A9A8-188E-4E8B-8DCE-946A8B3A9E01}" type="pres">
      <dgm:prSet presAssocID="{54699C84-08A7-4B41-9F19-57B3811DD419}" presName="childText" presStyleLbl="conFgAcc1" presStyleIdx="0" presStyleCnt="5">
        <dgm:presLayoutVars>
          <dgm:bulletEnabled val="1"/>
        </dgm:presLayoutVars>
      </dgm:prSet>
      <dgm:spPr/>
    </dgm:pt>
    <dgm:pt modelId="{76E806E1-0821-4354-9440-953EA42C5DFE}" type="pres">
      <dgm:prSet presAssocID="{E0FF810F-B142-4B72-B59F-DF73BA49C6C8}" presName="spaceBetweenRectangles" presStyleCnt="0"/>
      <dgm:spPr/>
    </dgm:pt>
    <dgm:pt modelId="{1C0E78DC-C276-4E8A-938A-43116C18BC25}" type="pres">
      <dgm:prSet presAssocID="{F90453AD-543F-470C-A1FF-64059CE4E75C}" presName="parentLin" presStyleCnt="0"/>
      <dgm:spPr/>
    </dgm:pt>
    <dgm:pt modelId="{39A7EEC3-81FD-42F3-82EC-1117689312E2}" type="pres">
      <dgm:prSet presAssocID="{F90453AD-543F-470C-A1FF-64059CE4E75C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DA79913B-1F3C-4FAE-88F4-EC57FFFD1F4C}" type="pres">
      <dgm:prSet presAssocID="{F90453AD-543F-470C-A1FF-64059CE4E75C}" presName="parentText" presStyleLbl="node1" presStyleIdx="1" presStyleCnt="5" custScaleX="1159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AAEB0-DEA0-4FAE-BE41-ED123DF42214}" type="pres">
      <dgm:prSet presAssocID="{F90453AD-543F-470C-A1FF-64059CE4E75C}" presName="negativeSpace" presStyleCnt="0"/>
      <dgm:spPr/>
    </dgm:pt>
    <dgm:pt modelId="{0A1AE3F0-06A0-4DAF-A199-243E13E50304}" type="pres">
      <dgm:prSet presAssocID="{F90453AD-543F-470C-A1FF-64059CE4E75C}" presName="childText" presStyleLbl="conFgAcc1" presStyleIdx="1" presStyleCnt="5">
        <dgm:presLayoutVars>
          <dgm:bulletEnabled val="1"/>
        </dgm:presLayoutVars>
      </dgm:prSet>
      <dgm:spPr/>
    </dgm:pt>
    <dgm:pt modelId="{25FACAB6-102B-43E7-8201-14EC8CD88C34}" type="pres">
      <dgm:prSet presAssocID="{1D145C2D-470F-4840-98A4-CD511A65DFF3}" presName="spaceBetweenRectangles" presStyleCnt="0"/>
      <dgm:spPr/>
    </dgm:pt>
    <dgm:pt modelId="{6C0DD1D1-E6D5-40E9-8F2F-F110F156C996}" type="pres">
      <dgm:prSet presAssocID="{52D2B87E-D5F0-4DC2-8AD1-633E5DE4F332}" presName="parentLin" presStyleCnt="0"/>
      <dgm:spPr/>
    </dgm:pt>
    <dgm:pt modelId="{5DBBE381-9407-4454-A31B-CA879C1CC0AA}" type="pres">
      <dgm:prSet presAssocID="{52D2B87E-D5F0-4DC2-8AD1-633E5DE4F332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8A3B75B2-922B-472C-B61B-89E53977A8B1}" type="pres">
      <dgm:prSet presAssocID="{52D2B87E-D5F0-4DC2-8AD1-633E5DE4F332}" presName="parentText" presStyleLbl="node1" presStyleIdx="2" presStyleCnt="5" custScaleX="1166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96A6B-5E4B-41FC-B7C2-4ABFF0CBC274}" type="pres">
      <dgm:prSet presAssocID="{52D2B87E-D5F0-4DC2-8AD1-633E5DE4F332}" presName="negativeSpace" presStyleCnt="0"/>
      <dgm:spPr/>
    </dgm:pt>
    <dgm:pt modelId="{0CFA7EDC-D2E5-42E3-9152-58775F48A6DD}" type="pres">
      <dgm:prSet presAssocID="{52D2B87E-D5F0-4DC2-8AD1-633E5DE4F332}" presName="childText" presStyleLbl="conFgAcc1" presStyleIdx="2" presStyleCnt="5">
        <dgm:presLayoutVars>
          <dgm:bulletEnabled val="1"/>
        </dgm:presLayoutVars>
      </dgm:prSet>
      <dgm:spPr/>
    </dgm:pt>
    <dgm:pt modelId="{3E7644D4-81CC-4C22-90A0-788454A2BD59}" type="pres">
      <dgm:prSet presAssocID="{0FF0F455-004C-473E-BF06-4C679FC38DF8}" presName="spaceBetweenRectangles" presStyleCnt="0"/>
      <dgm:spPr/>
    </dgm:pt>
    <dgm:pt modelId="{14A0A084-A22D-4295-A81A-2F8CE5855D44}" type="pres">
      <dgm:prSet presAssocID="{12E5EE27-C2D2-4515-BBCC-CA938BF84940}" presName="parentLin" presStyleCnt="0"/>
      <dgm:spPr/>
    </dgm:pt>
    <dgm:pt modelId="{A5FC6BA6-C8DE-48E7-9C0A-A3E6AD9AEC8C}" type="pres">
      <dgm:prSet presAssocID="{12E5EE27-C2D2-4515-BBCC-CA938BF84940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23B9102E-AFCA-483A-A32E-015FCF8D36B7}" type="pres">
      <dgm:prSet presAssocID="{12E5EE27-C2D2-4515-BBCC-CA938BF84940}" presName="parentText" presStyleLbl="node1" presStyleIdx="3" presStyleCnt="5" custScaleX="1166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4DAAB-BCF4-40BC-8846-8C0B25445D3A}" type="pres">
      <dgm:prSet presAssocID="{12E5EE27-C2D2-4515-BBCC-CA938BF84940}" presName="negativeSpace" presStyleCnt="0"/>
      <dgm:spPr/>
    </dgm:pt>
    <dgm:pt modelId="{99BE9315-3A23-4E04-A0F6-2A2E8F9B26DF}" type="pres">
      <dgm:prSet presAssocID="{12E5EE27-C2D2-4515-BBCC-CA938BF84940}" presName="childText" presStyleLbl="conFgAcc1" presStyleIdx="3" presStyleCnt="5">
        <dgm:presLayoutVars>
          <dgm:bulletEnabled val="1"/>
        </dgm:presLayoutVars>
      </dgm:prSet>
      <dgm:spPr/>
    </dgm:pt>
    <dgm:pt modelId="{01FD4544-2B2B-4973-89E5-8AE3E04CE628}" type="pres">
      <dgm:prSet presAssocID="{58ECB472-4BC3-43CA-A732-38ACAB8CBE74}" presName="spaceBetweenRectangles" presStyleCnt="0"/>
      <dgm:spPr/>
    </dgm:pt>
    <dgm:pt modelId="{D1C63DD6-4886-437A-87B8-4C8D452DEA0C}" type="pres">
      <dgm:prSet presAssocID="{AB93A47C-01D3-4907-8D56-8089817343C6}" presName="parentLin" presStyleCnt="0"/>
      <dgm:spPr/>
    </dgm:pt>
    <dgm:pt modelId="{196B6735-D7EE-44DF-A887-D53ACA40D921}" type="pres">
      <dgm:prSet presAssocID="{AB93A47C-01D3-4907-8D56-8089817343C6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5043965F-7E74-4F0E-93A7-F39F7EC48211}" type="pres">
      <dgm:prSet presAssocID="{AB93A47C-01D3-4907-8D56-8089817343C6}" presName="parentText" presStyleLbl="node1" presStyleIdx="4" presStyleCnt="5" custScaleX="1166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B289D-8BE2-4FD2-A9D6-BD9FE435519A}" type="pres">
      <dgm:prSet presAssocID="{AB93A47C-01D3-4907-8D56-8089817343C6}" presName="negativeSpace" presStyleCnt="0"/>
      <dgm:spPr/>
    </dgm:pt>
    <dgm:pt modelId="{AFCF0227-5566-4CDB-96C3-957F56AF2F24}" type="pres">
      <dgm:prSet presAssocID="{AB93A47C-01D3-4907-8D56-8089817343C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4BA958C-3AE2-4A34-AE1E-577C75F59E03}" srcId="{1524AF94-31F1-4B8F-8337-EA0E8D85A0AD}" destId="{AB93A47C-01D3-4907-8D56-8089817343C6}" srcOrd="4" destOrd="0" parTransId="{C82F3F61-C451-43EA-B9DA-64C52582D220}" sibTransId="{09A4DF60-07A1-40AA-AE58-3751FC5F1C90}"/>
    <dgm:cxn modelId="{ADE48F27-0324-4614-9A77-02A32A2C15BD}" srcId="{1524AF94-31F1-4B8F-8337-EA0E8D85A0AD}" destId="{54699C84-08A7-4B41-9F19-57B3811DD419}" srcOrd="0" destOrd="0" parTransId="{4ADD74B0-A660-438E-A92B-16886905C8C1}" sibTransId="{E0FF810F-B142-4B72-B59F-DF73BA49C6C8}"/>
    <dgm:cxn modelId="{7C635555-F5D3-46DD-A47A-A1F6AD81E12C}" srcId="{1524AF94-31F1-4B8F-8337-EA0E8D85A0AD}" destId="{12E5EE27-C2D2-4515-BBCC-CA938BF84940}" srcOrd="3" destOrd="0" parTransId="{F6391E0C-7373-46B4-9875-0DD3F79C015C}" sibTransId="{58ECB472-4BC3-43CA-A732-38ACAB8CBE74}"/>
    <dgm:cxn modelId="{33E47D57-E911-4007-9D50-2535AECF8164}" type="presOf" srcId="{AB93A47C-01D3-4907-8D56-8089817343C6}" destId="{196B6735-D7EE-44DF-A887-D53ACA40D921}" srcOrd="0" destOrd="0" presId="urn:microsoft.com/office/officeart/2005/8/layout/list1"/>
    <dgm:cxn modelId="{6ECDF825-1A84-4039-AA42-33A23FA561E6}" type="presOf" srcId="{AB93A47C-01D3-4907-8D56-8089817343C6}" destId="{5043965F-7E74-4F0E-93A7-F39F7EC48211}" srcOrd="1" destOrd="0" presId="urn:microsoft.com/office/officeart/2005/8/layout/list1"/>
    <dgm:cxn modelId="{27EB13D2-6897-48A0-84E1-73970745CD77}" srcId="{1524AF94-31F1-4B8F-8337-EA0E8D85A0AD}" destId="{F90453AD-543F-470C-A1FF-64059CE4E75C}" srcOrd="1" destOrd="0" parTransId="{692DEDA4-D9C4-4983-9360-870789E041E5}" sibTransId="{1D145C2D-470F-4840-98A4-CD511A65DFF3}"/>
    <dgm:cxn modelId="{F00C3B00-DD95-41DA-B78C-A352CF7DB877}" type="presOf" srcId="{12E5EE27-C2D2-4515-BBCC-CA938BF84940}" destId="{23B9102E-AFCA-483A-A32E-015FCF8D36B7}" srcOrd="1" destOrd="0" presId="urn:microsoft.com/office/officeart/2005/8/layout/list1"/>
    <dgm:cxn modelId="{11E483B0-E6FA-47F2-81AC-D194ED4994CA}" srcId="{1524AF94-31F1-4B8F-8337-EA0E8D85A0AD}" destId="{52D2B87E-D5F0-4DC2-8AD1-633E5DE4F332}" srcOrd="2" destOrd="0" parTransId="{1D9EB30B-3203-412B-9C73-EDF692595A86}" sibTransId="{0FF0F455-004C-473E-BF06-4C679FC38DF8}"/>
    <dgm:cxn modelId="{BB246A86-6B2A-4FF7-9586-E0907A1E5591}" type="presOf" srcId="{12E5EE27-C2D2-4515-BBCC-CA938BF84940}" destId="{A5FC6BA6-C8DE-48E7-9C0A-A3E6AD9AEC8C}" srcOrd="0" destOrd="0" presId="urn:microsoft.com/office/officeart/2005/8/layout/list1"/>
    <dgm:cxn modelId="{8089D1F7-DF53-4990-BA01-9F496333B654}" type="presOf" srcId="{54699C84-08A7-4B41-9F19-57B3811DD419}" destId="{D252C6C9-5C1F-4D8C-9E44-205ABF3C2D10}" srcOrd="1" destOrd="0" presId="urn:microsoft.com/office/officeart/2005/8/layout/list1"/>
    <dgm:cxn modelId="{D5E891C9-6A00-4E3B-AFCE-055BAA786845}" type="presOf" srcId="{F90453AD-543F-470C-A1FF-64059CE4E75C}" destId="{DA79913B-1F3C-4FAE-88F4-EC57FFFD1F4C}" srcOrd="1" destOrd="0" presId="urn:microsoft.com/office/officeart/2005/8/layout/list1"/>
    <dgm:cxn modelId="{749DDC8A-694D-45FB-888B-D07D43318878}" type="presOf" srcId="{1524AF94-31F1-4B8F-8337-EA0E8D85A0AD}" destId="{46C696CE-8F81-40E2-AD13-D0FDC8A983AB}" srcOrd="0" destOrd="0" presId="urn:microsoft.com/office/officeart/2005/8/layout/list1"/>
    <dgm:cxn modelId="{B993F086-106C-4796-B34E-EBDA06D491D0}" type="presOf" srcId="{52D2B87E-D5F0-4DC2-8AD1-633E5DE4F332}" destId="{8A3B75B2-922B-472C-B61B-89E53977A8B1}" srcOrd="1" destOrd="0" presId="urn:microsoft.com/office/officeart/2005/8/layout/list1"/>
    <dgm:cxn modelId="{3F3A66D5-750C-4D7C-B0FA-FF90870FDA62}" type="presOf" srcId="{52D2B87E-D5F0-4DC2-8AD1-633E5DE4F332}" destId="{5DBBE381-9407-4454-A31B-CA879C1CC0AA}" srcOrd="0" destOrd="0" presId="urn:microsoft.com/office/officeart/2005/8/layout/list1"/>
    <dgm:cxn modelId="{D9392845-34FE-4693-9BD1-F298181A98E0}" type="presOf" srcId="{F90453AD-543F-470C-A1FF-64059CE4E75C}" destId="{39A7EEC3-81FD-42F3-82EC-1117689312E2}" srcOrd="0" destOrd="0" presId="urn:microsoft.com/office/officeart/2005/8/layout/list1"/>
    <dgm:cxn modelId="{200930EE-1F3E-42B0-97A3-117453C033C9}" type="presOf" srcId="{54699C84-08A7-4B41-9F19-57B3811DD419}" destId="{A0E626E4-075F-4F53-A47C-3D78B13F8246}" srcOrd="0" destOrd="0" presId="urn:microsoft.com/office/officeart/2005/8/layout/list1"/>
    <dgm:cxn modelId="{328A10B2-E3D9-4E81-90B7-2BD4DCF64C73}" type="presParOf" srcId="{46C696CE-8F81-40E2-AD13-D0FDC8A983AB}" destId="{562B1B88-2E3F-4076-B84F-2394262C8585}" srcOrd="0" destOrd="0" presId="urn:microsoft.com/office/officeart/2005/8/layout/list1"/>
    <dgm:cxn modelId="{92E2B121-4C72-4375-91A7-8A01FFF7CAE8}" type="presParOf" srcId="{562B1B88-2E3F-4076-B84F-2394262C8585}" destId="{A0E626E4-075F-4F53-A47C-3D78B13F8246}" srcOrd="0" destOrd="0" presId="urn:microsoft.com/office/officeart/2005/8/layout/list1"/>
    <dgm:cxn modelId="{0DDA7416-47FB-48F9-9931-19103020743C}" type="presParOf" srcId="{562B1B88-2E3F-4076-B84F-2394262C8585}" destId="{D252C6C9-5C1F-4D8C-9E44-205ABF3C2D10}" srcOrd="1" destOrd="0" presId="urn:microsoft.com/office/officeart/2005/8/layout/list1"/>
    <dgm:cxn modelId="{850678D0-7808-48FC-B7A2-E5804DFC34F1}" type="presParOf" srcId="{46C696CE-8F81-40E2-AD13-D0FDC8A983AB}" destId="{2C68CDB6-4751-4E6B-81DB-B5D414F833D5}" srcOrd="1" destOrd="0" presId="urn:microsoft.com/office/officeart/2005/8/layout/list1"/>
    <dgm:cxn modelId="{21FE80F0-12F4-4024-A952-6CDEF652A3AE}" type="presParOf" srcId="{46C696CE-8F81-40E2-AD13-D0FDC8A983AB}" destId="{6590A9A8-188E-4E8B-8DCE-946A8B3A9E01}" srcOrd="2" destOrd="0" presId="urn:microsoft.com/office/officeart/2005/8/layout/list1"/>
    <dgm:cxn modelId="{72A68176-A6A1-4F14-82E1-7E525AA479F2}" type="presParOf" srcId="{46C696CE-8F81-40E2-AD13-D0FDC8A983AB}" destId="{76E806E1-0821-4354-9440-953EA42C5DFE}" srcOrd="3" destOrd="0" presId="urn:microsoft.com/office/officeart/2005/8/layout/list1"/>
    <dgm:cxn modelId="{C81DB941-76B4-4A0E-8411-B0BBA10604F6}" type="presParOf" srcId="{46C696CE-8F81-40E2-AD13-D0FDC8A983AB}" destId="{1C0E78DC-C276-4E8A-938A-43116C18BC25}" srcOrd="4" destOrd="0" presId="urn:microsoft.com/office/officeart/2005/8/layout/list1"/>
    <dgm:cxn modelId="{C9E813FB-4EF2-4FF9-8789-30127AB94F1C}" type="presParOf" srcId="{1C0E78DC-C276-4E8A-938A-43116C18BC25}" destId="{39A7EEC3-81FD-42F3-82EC-1117689312E2}" srcOrd="0" destOrd="0" presId="urn:microsoft.com/office/officeart/2005/8/layout/list1"/>
    <dgm:cxn modelId="{3473898C-8C15-4351-955D-B9F3F24685FF}" type="presParOf" srcId="{1C0E78DC-C276-4E8A-938A-43116C18BC25}" destId="{DA79913B-1F3C-4FAE-88F4-EC57FFFD1F4C}" srcOrd="1" destOrd="0" presId="urn:microsoft.com/office/officeart/2005/8/layout/list1"/>
    <dgm:cxn modelId="{9CE52F47-6718-4D42-8BB5-54DB9985626D}" type="presParOf" srcId="{46C696CE-8F81-40E2-AD13-D0FDC8A983AB}" destId="{F0EAAEB0-DEA0-4FAE-BE41-ED123DF42214}" srcOrd="5" destOrd="0" presId="urn:microsoft.com/office/officeart/2005/8/layout/list1"/>
    <dgm:cxn modelId="{E7D1E52E-8CA9-409F-A260-77D2DDE3DA4D}" type="presParOf" srcId="{46C696CE-8F81-40E2-AD13-D0FDC8A983AB}" destId="{0A1AE3F0-06A0-4DAF-A199-243E13E50304}" srcOrd="6" destOrd="0" presId="urn:microsoft.com/office/officeart/2005/8/layout/list1"/>
    <dgm:cxn modelId="{D4636B00-E2DD-456C-9D42-E2EADE55208D}" type="presParOf" srcId="{46C696CE-8F81-40E2-AD13-D0FDC8A983AB}" destId="{25FACAB6-102B-43E7-8201-14EC8CD88C34}" srcOrd="7" destOrd="0" presId="urn:microsoft.com/office/officeart/2005/8/layout/list1"/>
    <dgm:cxn modelId="{379AABC7-DD9C-4E0A-874A-515AAEA40F87}" type="presParOf" srcId="{46C696CE-8F81-40E2-AD13-D0FDC8A983AB}" destId="{6C0DD1D1-E6D5-40E9-8F2F-F110F156C996}" srcOrd="8" destOrd="0" presId="urn:microsoft.com/office/officeart/2005/8/layout/list1"/>
    <dgm:cxn modelId="{7731D41A-B7BB-4D22-A674-B11D30A38E51}" type="presParOf" srcId="{6C0DD1D1-E6D5-40E9-8F2F-F110F156C996}" destId="{5DBBE381-9407-4454-A31B-CA879C1CC0AA}" srcOrd="0" destOrd="0" presId="urn:microsoft.com/office/officeart/2005/8/layout/list1"/>
    <dgm:cxn modelId="{41309BE6-5FFB-4612-894D-A98E91DEBB3A}" type="presParOf" srcId="{6C0DD1D1-E6D5-40E9-8F2F-F110F156C996}" destId="{8A3B75B2-922B-472C-B61B-89E53977A8B1}" srcOrd="1" destOrd="0" presId="urn:microsoft.com/office/officeart/2005/8/layout/list1"/>
    <dgm:cxn modelId="{D10DE9D2-F0D5-4AC2-8164-8355D667DC6B}" type="presParOf" srcId="{46C696CE-8F81-40E2-AD13-D0FDC8A983AB}" destId="{A2396A6B-5E4B-41FC-B7C2-4ABFF0CBC274}" srcOrd="9" destOrd="0" presId="urn:microsoft.com/office/officeart/2005/8/layout/list1"/>
    <dgm:cxn modelId="{59F07623-E2BF-4894-B65D-7D0DE32E2262}" type="presParOf" srcId="{46C696CE-8F81-40E2-AD13-D0FDC8A983AB}" destId="{0CFA7EDC-D2E5-42E3-9152-58775F48A6DD}" srcOrd="10" destOrd="0" presId="urn:microsoft.com/office/officeart/2005/8/layout/list1"/>
    <dgm:cxn modelId="{1615DB1A-93AD-4252-830D-91F4E90C9686}" type="presParOf" srcId="{46C696CE-8F81-40E2-AD13-D0FDC8A983AB}" destId="{3E7644D4-81CC-4C22-90A0-788454A2BD59}" srcOrd="11" destOrd="0" presId="urn:microsoft.com/office/officeart/2005/8/layout/list1"/>
    <dgm:cxn modelId="{822F9174-EDF7-4422-9B98-08921882AD6A}" type="presParOf" srcId="{46C696CE-8F81-40E2-AD13-D0FDC8A983AB}" destId="{14A0A084-A22D-4295-A81A-2F8CE5855D44}" srcOrd="12" destOrd="0" presId="urn:microsoft.com/office/officeart/2005/8/layout/list1"/>
    <dgm:cxn modelId="{5B0F43A6-622A-4314-82C8-96246A5F9180}" type="presParOf" srcId="{14A0A084-A22D-4295-A81A-2F8CE5855D44}" destId="{A5FC6BA6-C8DE-48E7-9C0A-A3E6AD9AEC8C}" srcOrd="0" destOrd="0" presId="urn:microsoft.com/office/officeart/2005/8/layout/list1"/>
    <dgm:cxn modelId="{6B5BF577-DD72-4596-AE7D-EFAF2C5A0C1D}" type="presParOf" srcId="{14A0A084-A22D-4295-A81A-2F8CE5855D44}" destId="{23B9102E-AFCA-483A-A32E-015FCF8D36B7}" srcOrd="1" destOrd="0" presId="urn:microsoft.com/office/officeart/2005/8/layout/list1"/>
    <dgm:cxn modelId="{A3B50C57-FEDB-4CA6-821B-A0E218F0616F}" type="presParOf" srcId="{46C696CE-8F81-40E2-AD13-D0FDC8A983AB}" destId="{06C4DAAB-BCF4-40BC-8846-8C0B25445D3A}" srcOrd="13" destOrd="0" presId="urn:microsoft.com/office/officeart/2005/8/layout/list1"/>
    <dgm:cxn modelId="{E1DECA92-BA9E-461E-BC38-8FE75A341C87}" type="presParOf" srcId="{46C696CE-8F81-40E2-AD13-D0FDC8A983AB}" destId="{99BE9315-3A23-4E04-A0F6-2A2E8F9B26DF}" srcOrd="14" destOrd="0" presId="urn:microsoft.com/office/officeart/2005/8/layout/list1"/>
    <dgm:cxn modelId="{AC165B73-F7F8-4E1D-9689-0B447A5F4622}" type="presParOf" srcId="{46C696CE-8F81-40E2-AD13-D0FDC8A983AB}" destId="{01FD4544-2B2B-4973-89E5-8AE3E04CE628}" srcOrd="15" destOrd="0" presId="urn:microsoft.com/office/officeart/2005/8/layout/list1"/>
    <dgm:cxn modelId="{B78FC462-A699-4BBF-B27C-8B7C45F75EBB}" type="presParOf" srcId="{46C696CE-8F81-40E2-AD13-D0FDC8A983AB}" destId="{D1C63DD6-4886-437A-87B8-4C8D452DEA0C}" srcOrd="16" destOrd="0" presId="urn:microsoft.com/office/officeart/2005/8/layout/list1"/>
    <dgm:cxn modelId="{2F876DC0-4A64-4FF9-AD69-04DE192ED7CE}" type="presParOf" srcId="{D1C63DD6-4886-437A-87B8-4C8D452DEA0C}" destId="{196B6735-D7EE-44DF-A887-D53ACA40D921}" srcOrd="0" destOrd="0" presId="urn:microsoft.com/office/officeart/2005/8/layout/list1"/>
    <dgm:cxn modelId="{0F60673C-65E2-43EE-AFE7-86AE12FAD259}" type="presParOf" srcId="{D1C63DD6-4886-437A-87B8-4C8D452DEA0C}" destId="{5043965F-7E74-4F0E-93A7-F39F7EC48211}" srcOrd="1" destOrd="0" presId="urn:microsoft.com/office/officeart/2005/8/layout/list1"/>
    <dgm:cxn modelId="{628EDFEF-E16D-40F0-8B01-87FD00A67A71}" type="presParOf" srcId="{46C696CE-8F81-40E2-AD13-D0FDC8A983AB}" destId="{32BB289D-8BE2-4FD2-A9D6-BD9FE435519A}" srcOrd="17" destOrd="0" presId="urn:microsoft.com/office/officeart/2005/8/layout/list1"/>
    <dgm:cxn modelId="{C032158D-5AAA-48C8-9F90-81B0EE244036}" type="presParOf" srcId="{46C696CE-8F81-40E2-AD13-D0FDC8A983AB}" destId="{AFCF0227-5566-4CDB-96C3-957F56AF2F2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58FA37-93D8-491D-A60A-C18D3858BBA4}" type="doc">
      <dgm:prSet loTypeId="urn:microsoft.com/office/officeart/2005/8/layout/hList6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3759A70-098A-4949-AECE-590AEED388ED}">
      <dgm:prSet phldrT="[Text]"/>
      <dgm:spPr/>
      <dgm:t>
        <a:bodyPr/>
        <a:lstStyle/>
        <a:p>
          <a:pPr algn="ctr"/>
          <a:r>
            <a:rPr lang="en-US" b="1" dirty="0" smtClean="0">
              <a:latin typeface="Century" pitchFamily="18" charset="0"/>
            </a:rPr>
            <a:t>Scientific and Technological Capability</a:t>
          </a:r>
          <a:endParaRPr lang="en-US" b="1" dirty="0">
            <a:latin typeface="Century" pitchFamily="18" charset="0"/>
          </a:endParaRPr>
        </a:p>
      </dgm:t>
    </dgm:pt>
    <dgm:pt modelId="{DFE9A413-7A68-41DE-8FA1-093BA18F6902}" type="parTrans" cxnId="{60FF2553-2E7A-4ABF-988E-C2DFEF85F013}">
      <dgm:prSet/>
      <dgm:spPr/>
      <dgm:t>
        <a:bodyPr/>
        <a:lstStyle/>
        <a:p>
          <a:endParaRPr lang="en-US"/>
        </a:p>
      </dgm:t>
    </dgm:pt>
    <dgm:pt modelId="{8DD58ED7-1E88-4AD1-87D1-F2F1AC7BF52F}" type="sibTrans" cxnId="{60FF2553-2E7A-4ABF-988E-C2DFEF85F013}">
      <dgm:prSet/>
      <dgm:spPr/>
      <dgm:t>
        <a:bodyPr/>
        <a:lstStyle/>
        <a:p>
          <a:endParaRPr lang="en-US"/>
        </a:p>
      </dgm:t>
    </dgm:pt>
    <dgm:pt modelId="{D85DB3F7-2A8B-42FB-A619-3E87F8CF799C}">
      <dgm:prSet phldrT="[Text]"/>
      <dgm:spPr/>
      <dgm:t>
        <a:bodyPr/>
        <a:lstStyle/>
        <a:p>
          <a:pPr algn="ctr"/>
          <a:r>
            <a:rPr lang="en-US" dirty="0" smtClean="0">
              <a:latin typeface="Century" pitchFamily="18" charset="0"/>
            </a:rPr>
            <a:t>The strength of the national research</a:t>
          </a:r>
          <a:endParaRPr lang="en-US" dirty="0">
            <a:latin typeface="Century" pitchFamily="18" charset="0"/>
          </a:endParaRPr>
        </a:p>
      </dgm:t>
    </dgm:pt>
    <dgm:pt modelId="{0C847CB4-2F02-4F6F-BF51-523B5ECDA6CC}" type="parTrans" cxnId="{05C1D1D9-9A05-421C-918F-1E9841B19F25}">
      <dgm:prSet/>
      <dgm:spPr/>
      <dgm:t>
        <a:bodyPr/>
        <a:lstStyle/>
        <a:p>
          <a:endParaRPr lang="en-US"/>
        </a:p>
      </dgm:t>
    </dgm:pt>
    <dgm:pt modelId="{1817CA3F-04DD-48A3-A78A-1DBD5E486EE3}" type="sibTrans" cxnId="{05C1D1D9-9A05-421C-918F-1E9841B19F25}">
      <dgm:prSet/>
      <dgm:spPr/>
      <dgm:t>
        <a:bodyPr/>
        <a:lstStyle/>
        <a:p>
          <a:endParaRPr lang="en-US"/>
        </a:p>
      </dgm:t>
    </dgm:pt>
    <dgm:pt modelId="{5F173D00-887E-4C22-A77A-AEDD9CA9827B}">
      <dgm:prSet phldrT="[Text]"/>
      <dgm:spPr/>
      <dgm:t>
        <a:bodyPr/>
        <a:lstStyle/>
        <a:p>
          <a:pPr algn="ctr"/>
          <a:r>
            <a:rPr lang="en-US" b="1" dirty="0" smtClean="0">
              <a:latin typeface="Century" pitchFamily="18" charset="0"/>
            </a:rPr>
            <a:t>Market Demand</a:t>
          </a:r>
          <a:endParaRPr lang="en-US" b="1" dirty="0">
            <a:latin typeface="Century" pitchFamily="18" charset="0"/>
          </a:endParaRPr>
        </a:p>
      </dgm:t>
    </dgm:pt>
    <dgm:pt modelId="{B4C37858-0C8D-42E1-9EC7-781B3E1B50FA}" type="parTrans" cxnId="{7809C003-64DB-4568-A325-43B060F453A3}">
      <dgm:prSet/>
      <dgm:spPr/>
      <dgm:t>
        <a:bodyPr/>
        <a:lstStyle/>
        <a:p>
          <a:endParaRPr lang="en-US"/>
        </a:p>
      </dgm:t>
    </dgm:pt>
    <dgm:pt modelId="{6EA5C5C1-B91D-4529-912B-3753F834C079}" type="sibTrans" cxnId="{7809C003-64DB-4568-A325-43B060F453A3}">
      <dgm:prSet/>
      <dgm:spPr/>
      <dgm:t>
        <a:bodyPr/>
        <a:lstStyle/>
        <a:p>
          <a:endParaRPr lang="en-US"/>
        </a:p>
      </dgm:t>
    </dgm:pt>
    <dgm:pt modelId="{A5B54097-7614-4054-84C4-DB84167680C4}">
      <dgm:prSet phldrT="[Text]"/>
      <dgm:spPr/>
      <dgm:t>
        <a:bodyPr/>
        <a:lstStyle/>
        <a:p>
          <a:pPr algn="ctr"/>
          <a:r>
            <a:rPr lang="en-US" dirty="0" smtClean="0">
              <a:latin typeface="Century" pitchFamily="18" charset="0"/>
            </a:rPr>
            <a:t>The scale of domestic markets</a:t>
          </a:r>
          <a:endParaRPr lang="en-US" dirty="0">
            <a:latin typeface="Century" pitchFamily="18" charset="0"/>
          </a:endParaRPr>
        </a:p>
      </dgm:t>
    </dgm:pt>
    <dgm:pt modelId="{19F1BA2D-23D1-452A-8E36-67ED8FA07FCF}" type="parTrans" cxnId="{94B10120-57BE-4A9B-83F8-611803DD351F}">
      <dgm:prSet/>
      <dgm:spPr/>
      <dgm:t>
        <a:bodyPr/>
        <a:lstStyle/>
        <a:p>
          <a:endParaRPr lang="en-US"/>
        </a:p>
      </dgm:t>
    </dgm:pt>
    <dgm:pt modelId="{5A6B224A-18E7-47F8-9500-4DA513F6D999}" type="sibTrans" cxnId="{94B10120-57BE-4A9B-83F8-611803DD351F}">
      <dgm:prSet/>
      <dgm:spPr/>
      <dgm:t>
        <a:bodyPr/>
        <a:lstStyle/>
        <a:p>
          <a:endParaRPr lang="en-US"/>
        </a:p>
      </dgm:t>
    </dgm:pt>
    <dgm:pt modelId="{3FCEB8E1-AD2E-4C90-931B-0104ACD0D4DF}">
      <dgm:prSet phldrT="[Text]"/>
      <dgm:spPr/>
      <dgm:t>
        <a:bodyPr/>
        <a:lstStyle/>
        <a:p>
          <a:pPr algn="ctr"/>
          <a:r>
            <a:rPr lang="en-US" dirty="0" smtClean="0">
              <a:latin typeface="Century" pitchFamily="18" charset="0"/>
            </a:rPr>
            <a:t>The openness of global markets as engines for innovation and its commercialization</a:t>
          </a:r>
          <a:endParaRPr lang="en-US" dirty="0">
            <a:latin typeface="Century" pitchFamily="18" charset="0"/>
          </a:endParaRPr>
        </a:p>
      </dgm:t>
    </dgm:pt>
    <dgm:pt modelId="{5D4DAE8B-5690-43DF-821A-5AC0AD95FAD1}" type="parTrans" cxnId="{99273841-200D-413D-83C6-A897818CEBD5}">
      <dgm:prSet/>
      <dgm:spPr/>
      <dgm:t>
        <a:bodyPr/>
        <a:lstStyle/>
        <a:p>
          <a:endParaRPr lang="en-US"/>
        </a:p>
      </dgm:t>
    </dgm:pt>
    <dgm:pt modelId="{6D46E6F8-E388-4720-B45F-BBA61B917A9C}" type="sibTrans" cxnId="{99273841-200D-413D-83C6-A897818CEBD5}">
      <dgm:prSet/>
      <dgm:spPr/>
      <dgm:t>
        <a:bodyPr/>
        <a:lstStyle/>
        <a:p>
          <a:endParaRPr lang="en-US"/>
        </a:p>
      </dgm:t>
    </dgm:pt>
    <dgm:pt modelId="{DA3A3572-9153-4E69-BEB3-9F65BD122311}">
      <dgm:prSet phldrT="[Text]"/>
      <dgm:spPr/>
      <dgm:t>
        <a:bodyPr/>
        <a:lstStyle/>
        <a:p>
          <a:pPr algn="ctr"/>
          <a:r>
            <a:rPr lang="en-US" b="1" dirty="0" smtClean="0">
              <a:latin typeface="Century" pitchFamily="18" charset="0"/>
            </a:rPr>
            <a:t>An Agent That Transforms This Capability into Goods and Services</a:t>
          </a:r>
          <a:endParaRPr lang="en-US" b="1" dirty="0">
            <a:latin typeface="Century" pitchFamily="18" charset="0"/>
          </a:endParaRPr>
        </a:p>
      </dgm:t>
    </dgm:pt>
    <dgm:pt modelId="{D7949ED0-8980-4E5F-B868-021C919E8C00}" type="parTrans" cxnId="{D292F7A8-3AF9-46E2-9A94-45C38E61CF26}">
      <dgm:prSet/>
      <dgm:spPr/>
      <dgm:t>
        <a:bodyPr/>
        <a:lstStyle/>
        <a:p>
          <a:endParaRPr lang="en-US"/>
        </a:p>
      </dgm:t>
    </dgm:pt>
    <dgm:pt modelId="{EE7504D1-BA3A-435D-A9B8-3CA4ABCCBD5C}" type="sibTrans" cxnId="{D292F7A8-3AF9-46E2-9A94-45C38E61CF26}">
      <dgm:prSet/>
      <dgm:spPr/>
      <dgm:t>
        <a:bodyPr/>
        <a:lstStyle/>
        <a:p>
          <a:endParaRPr lang="en-US"/>
        </a:p>
      </dgm:t>
    </dgm:pt>
    <dgm:pt modelId="{EEF4E20E-3DF8-47C0-A205-0EDDC59F3F1B}">
      <dgm:prSet phldrT="[Text]"/>
      <dgm:spPr/>
      <dgm:t>
        <a:bodyPr/>
        <a:lstStyle/>
        <a:p>
          <a:pPr algn="ctr"/>
          <a:r>
            <a:rPr lang="en-US" dirty="0" smtClean="0">
              <a:latin typeface="Century" pitchFamily="18" charset="0"/>
            </a:rPr>
            <a:t>Synergy between basic research and downstream technical activities such as </a:t>
          </a:r>
          <a:r>
            <a:rPr lang="en-US" b="1" dirty="0" smtClean="0">
              <a:latin typeface="Century" pitchFamily="18" charset="0"/>
            </a:rPr>
            <a:t>design and production capabilities</a:t>
          </a:r>
          <a:endParaRPr lang="en-US" b="1" dirty="0">
            <a:latin typeface="Century" pitchFamily="18" charset="0"/>
          </a:endParaRPr>
        </a:p>
      </dgm:t>
    </dgm:pt>
    <dgm:pt modelId="{3A362198-781B-4983-A59E-15ECF177A968}" type="parTrans" cxnId="{D3163F8B-98AC-4BDC-9ED5-27E50F3ACC0E}">
      <dgm:prSet/>
      <dgm:spPr/>
      <dgm:t>
        <a:bodyPr/>
        <a:lstStyle/>
        <a:p>
          <a:endParaRPr lang="en-US"/>
        </a:p>
      </dgm:t>
    </dgm:pt>
    <dgm:pt modelId="{474F6F28-50B4-4412-88F5-837AF8DE36D5}" type="sibTrans" cxnId="{D3163F8B-98AC-4BDC-9ED5-27E50F3ACC0E}">
      <dgm:prSet/>
      <dgm:spPr/>
      <dgm:t>
        <a:bodyPr/>
        <a:lstStyle/>
        <a:p>
          <a:endParaRPr lang="en-US"/>
        </a:p>
      </dgm:t>
    </dgm:pt>
    <dgm:pt modelId="{DEE59A76-1588-4E30-A1F5-3031E32EE8F9}">
      <dgm:prSet phldrT="[Text]"/>
      <dgm:spPr/>
      <dgm:t>
        <a:bodyPr/>
        <a:lstStyle/>
        <a:p>
          <a:pPr algn="ctr"/>
          <a:r>
            <a:rPr lang="en-US" dirty="0" smtClean="0">
              <a:latin typeface="Century" pitchFamily="18" charset="0"/>
            </a:rPr>
            <a:t>Ability to continually modernize plant and equipment</a:t>
          </a:r>
          <a:endParaRPr lang="en-US" dirty="0">
            <a:latin typeface="Century" pitchFamily="18" charset="0"/>
          </a:endParaRPr>
        </a:p>
      </dgm:t>
    </dgm:pt>
    <dgm:pt modelId="{B2C58DC1-2A4C-4A37-95A6-FD3C09B8C7A4}" type="parTrans" cxnId="{659CFC75-FAF1-4AF9-9C2F-1AF90B4A87C9}">
      <dgm:prSet/>
      <dgm:spPr/>
      <dgm:t>
        <a:bodyPr/>
        <a:lstStyle/>
        <a:p>
          <a:endParaRPr lang="en-US"/>
        </a:p>
      </dgm:t>
    </dgm:pt>
    <dgm:pt modelId="{96565881-EAA5-4BC1-87C6-6AB8028ACC17}" type="sibTrans" cxnId="{659CFC75-FAF1-4AF9-9C2F-1AF90B4A87C9}">
      <dgm:prSet/>
      <dgm:spPr/>
      <dgm:t>
        <a:bodyPr/>
        <a:lstStyle/>
        <a:p>
          <a:endParaRPr lang="en-US"/>
        </a:p>
      </dgm:t>
    </dgm:pt>
    <dgm:pt modelId="{75551512-D621-4262-8FC7-05760C9F6047}">
      <dgm:prSet phldrT="[Text]"/>
      <dgm:spPr/>
      <dgm:t>
        <a:bodyPr/>
        <a:lstStyle/>
        <a:p>
          <a:pPr algn="ctr"/>
          <a:r>
            <a:rPr lang="en-US" dirty="0" smtClean="0">
              <a:latin typeface="Century" pitchFamily="18" charset="0"/>
            </a:rPr>
            <a:t>The quality of technical education</a:t>
          </a:r>
          <a:endParaRPr lang="en-US" dirty="0">
            <a:latin typeface="Century" pitchFamily="18" charset="0"/>
          </a:endParaRPr>
        </a:p>
      </dgm:t>
    </dgm:pt>
    <dgm:pt modelId="{81DA03AA-F5F7-4D0D-AE31-E8C940BF66E3}" type="parTrans" cxnId="{30C463F7-80FF-4993-A04B-60E92CE19AAD}">
      <dgm:prSet/>
      <dgm:spPr/>
      <dgm:t>
        <a:bodyPr/>
        <a:lstStyle/>
        <a:p>
          <a:endParaRPr lang="en-US"/>
        </a:p>
      </dgm:t>
    </dgm:pt>
    <dgm:pt modelId="{604398EB-7C47-4476-AB85-B80D4A920D47}" type="sibTrans" cxnId="{30C463F7-80FF-4993-A04B-60E92CE19AAD}">
      <dgm:prSet/>
      <dgm:spPr/>
      <dgm:t>
        <a:bodyPr/>
        <a:lstStyle/>
        <a:p>
          <a:endParaRPr lang="en-US"/>
        </a:p>
      </dgm:t>
    </dgm:pt>
    <dgm:pt modelId="{A46E6332-41CD-46EA-82A2-F747E46BE05C}">
      <dgm:prSet phldrT="[Text]"/>
      <dgm:spPr/>
      <dgm:t>
        <a:bodyPr/>
        <a:lstStyle/>
        <a:p>
          <a:pPr algn="ctr"/>
          <a:r>
            <a:rPr lang="en-US" dirty="0" smtClean="0">
              <a:latin typeface="Century" pitchFamily="18" charset="0"/>
            </a:rPr>
            <a:t>The strength of information technology infrastructure</a:t>
          </a:r>
          <a:endParaRPr lang="en-US" dirty="0">
            <a:latin typeface="Century" pitchFamily="18" charset="0"/>
          </a:endParaRPr>
        </a:p>
      </dgm:t>
    </dgm:pt>
    <dgm:pt modelId="{8B509D78-BB7E-48FA-8890-48FDCBB56D43}" type="parTrans" cxnId="{B6A27D0F-CDB2-42AC-AFE4-4A08F9508A39}">
      <dgm:prSet/>
      <dgm:spPr/>
      <dgm:t>
        <a:bodyPr/>
        <a:lstStyle/>
        <a:p>
          <a:endParaRPr lang="en-US"/>
        </a:p>
      </dgm:t>
    </dgm:pt>
    <dgm:pt modelId="{BD83D844-2065-41BE-B2AC-60D9FF2598BE}" type="sibTrans" cxnId="{B6A27D0F-CDB2-42AC-AFE4-4A08F9508A39}">
      <dgm:prSet/>
      <dgm:spPr/>
      <dgm:t>
        <a:bodyPr/>
        <a:lstStyle/>
        <a:p>
          <a:endParaRPr lang="en-US"/>
        </a:p>
      </dgm:t>
    </dgm:pt>
    <dgm:pt modelId="{D8E4C027-5C05-48DE-BE7D-A195B655D7B9}" type="pres">
      <dgm:prSet presAssocID="{FC58FA37-93D8-491D-A60A-C18D3858BB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FBA0C4-5A53-4B56-8CF0-CE6906AEFD59}" type="pres">
      <dgm:prSet presAssocID="{73759A70-098A-4949-AECE-590AEED388E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11225-5808-4977-A0EA-013E66C66FDC}" type="pres">
      <dgm:prSet presAssocID="{8DD58ED7-1E88-4AD1-87D1-F2F1AC7BF52F}" presName="sibTrans" presStyleCnt="0"/>
      <dgm:spPr/>
    </dgm:pt>
    <dgm:pt modelId="{D6544078-05DB-4AAB-AA35-9428FEA7CEA0}" type="pres">
      <dgm:prSet presAssocID="{5F173D00-887E-4C22-A77A-AEDD9CA9827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08988-580D-438A-B45C-426432F79382}" type="pres">
      <dgm:prSet presAssocID="{6EA5C5C1-B91D-4529-912B-3753F834C079}" presName="sibTrans" presStyleCnt="0"/>
      <dgm:spPr/>
    </dgm:pt>
    <dgm:pt modelId="{18DCAA1C-117E-45DE-82DE-AF382EA26018}" type="pres">
      <dgm:prSet presAssocID="{DA3A3572-9153-4E69-BEB3-9F65BD12231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A644EA-E67A-47F2-82A2-939AB871C2E9}" type="presOf" srcId="{73759A70-098A-4949-AECE-590AEED388ED}" destId="{D5FBA0C4-5A53-4B56-8CF0-CE6906AEFD59}" srcOrd="0" destOrd="0" presId="urn:microsoft.com/office/officeart/2005/8/layout/hList6"/>
    <dgm:cxn modelId="{60FF2553-2E7A-4ABF-988E-C2DFEF85F013}" srcId="{FC58FA37-93D8-491D-A60A-C18D3858BBA4}" destId="{73759A70-098A-4949-AECE-590AEED388ED}" srcOrd="0" destOrd="0" parTransId="{DFE9A413-7A68-41DE-8FA1-093BA18F6902}" sibTransId="{8DD58ED7-1E88-4AD1-87D1-F2F1AC7BF52F}"/>
    <dgm:cxn modelId="{99273841-200D-413D-83C6-A897818CEBD5}" srcId="{5F173D00-887E-4C22-A77A-AEDD9CA9827B}" destId="{3FCEB8E1-AD2E-4C90-931B-0104ACD0D4DF}" srcOrd="1" destOrd="0" parTransId="{5D4DAE8B-5690-43DF-821A-5AC0AD95FAD1}" sibTransId="{6D46E6F8-E388-4720-B45F-BBA61B917A9C}"/>
    <dgm:cxn modelId="{D3163F8B-98AC-4BDC-9ED5-27E50F3ACC0E}" srcId="{DA3A3572-9153-4E69-BEB3-9F65BD122311}" destId="{EEF4E20E-3DF8-47C0-A205-0EDDC59F3F1B}" srcOrd="0" destOrd="0" parTransId="{3A362198-781B-4983-A59E-15ECF177A968}" sibTransId="{474F6F28-50B4-4412-88F5-837AF8DE36D5}"/>
    <dgm:cxn modelId="{DC786D2A-37AD-4DED-9AD5-7DFBBC1F4EC7}" type="presOf" srcId="{DA3A3572-9153-4E69-BEB3-9F65BD122311}" destId="{18DCAA1C-117E-45DE-82DE-AF382EA26018}" srcOrd="0" destOrd="0" presId="urn:microsoft.com/office/officeart/2005/8/layout/hList6"/>
    <dgm:cxn modelId="{35BAE30C-DA35-4273-85C7-281839A02EDC}" type="presOf" srcId="{DEE59A76-1588-4E30-A1F5-3031E32EE8F9}" destId="{18DCAA1C-117E-45DE-82DE-AF382EA26018}" srcOrd="0" destOrd="2" presId="urn:microsoft.com/office/officeart/2005/8/layout/hList6"/>
    <dgm:cxn modelId="{05C1D1D9-9A05-421C-918F-1E9841B19F25}" srcId="{73759A70-098A-4949-AECE-590AEED388ED}" destId="{D85DB3F7-2A8B-42FB-A619-3E87F8CF799C}" srcOrd="0" destOrd="0" parTransId="{0C847CB4-2F02-4F6F-BF51-523B5ECDA6CC}" sibTransId="{1817CA3F-04DD-48A3-A78A-1DBD5E486EE3}"/>
    <dgm:cxn modelId="{B064DAAA-545E-4FE9-AE59-04E39D31A984}" type="presOf" srcId="{D85DB3F7-2A8B-42FB-A619-3E87F8CF799C}" destId="{D5FBA0C4-5A53-4B56-8CF0-CE6906AEFD59}" srcOrd="0" destOrd="1" presId="urn:microsoft.com/office/officeart/2005/8/layout/hList6"/>
    <dgm:cxn modelId="{913BE293-E98C-40FD-BAC6-7A17FF013D83}" type="presOf" srcId="{FC58FA37-93D8-491D-A60A-C18D3858BBA4}" destId="{D8E4C027-5C05-48DE-BE7D-A195B655D7B9}" srcOrd="0" destOrd="0" presId="urn:microsoft.com/office/officeart/2005/8/layout/hList6"/>
    <dgm:cxn modelId="{1DBF30E4-80AF-4626-BF10-755B4623F5FC}" type="presOf" srcId="{EEF4E20E-3DF8-47C0-A205-0EDDC59F3F1B}" destId="{18DCAA1C-117E-45DE-82DE-AF382EA26018}" srcOrd="0" destOrd="1" presId="urn:microsoft.com/office/officeart/2005/8/layout/hList6"/>
    <dgm:cxn modelId="{30C463F7-80FF-4993-A04B-60E92CE19AAD}" srcId="{73759A70-098A-4949-AECE-590AEED388ED}" destId="{75551512-D621-4262-8FC7-05760C9F6047}" srcOrd="1" destOrd="0" parTransId="{81DA03AA-F5F7-4D0D-AE31-E8C940BF66E3}" sibTransId="{604398EB-7C47-4476-AB85-B80D4A920D47}"/>
    <dgm:cxn modelId="{CC6889E3-7B5B-4BB1-94E2-B4A343C1603D}" type="presOf" srcId="{3FCEB8E1-AD2E-4C90-931B-0104ACD0D4DF}" destId="{D6544078-05DB-4AAB-AA35-9428FEA7CEA0}" srcOrd="0" destOrd="2" presId="urn:microsoft.com/office/officeart/2005/8/layout/hList6"/>
    <dgm:cxn modelId="{B21DDD8F-BB6E-4C4E-8383-7A99CF51127D}" type="presOf" srcId="{A46E6332-41CD-46EA-82A2-F747E46BE05C}" destId="{D5FBA0C4-5A53-4B56-8CF0-CE6906AEFD59}" srcOrd="0" destOrd="3" presId="urn:microsoft.com/office/officeart/2005/8/layout/hList6"/>
    <dgm:cxn modelId="{94B10120-57BE-4A9B-83F8-611803DD351F}" srcId="{5F173D00-887E-4C22-A77A-AEDD9CA9827B}" destId="{A5B54097-7614-4054-84C4-DB84167680C4}" srcOrd="0" destOrd="0" parTransId="{19F1BA2D-23D1-452A-8E36-67ED8FA07FCF}" sibTransId="{5A6B224A-18E7-47F8-9500-4DA513F6D999}"/>
    <dgm:cxn modelId="{987580AC-DC5E-4AA2-A3DF-78B0A079E385}" type="presOf" srcId="{A5B54097-7614-4054-84C4-DB84167680C4}" destId="{D6544078-05DB-4AAB-AA35-9428FEA7CEA0}" srcOrd="0" destOrd="1" presId="urn:microsoft.com/office/officeart/2005/8/layout/hList6"/>
    <dgm:cxn modelId="{0FB01F41-5DA5-42CD-813F-D032A158A510}" type="presOf" srcId="{75551512-D621-4262-8FC7-05760C9F6047}" destId="{D5FBA0C4-5A53-4B56-8CF0-CE6906AEFD59}" srcOrd="0" destOrd="2" presId="urn:microsoft.com/office/officeart/2005/8/layout/hList6"/>
    <dgm:cxn modelId="{7809C003-64DB-4568-A325-43B060F453A3}" srcId="{FC58FA37-93D8-491D-A60A-C18D3858BBA4}" destId="{5F173D00-887E-4C22-A77A-AEDD9CA9827B}" srcOrd="1" destOrd="0" parTransId="{B4C37858-0C8D-42E1-9EC7-781B3E1B50FA}" sibTransId="{6EA5C5C1-B91D-4529-912B-3753F834C079}"/>
    <dgm:cxn modelId="{659CFC75-FAF1-4AF9-9C2F-1AF90B4A87C9}" srcId="{DA3A3572-9153-4E69-BEB3-9F65BD122311}" destId="{DEE59A76-1588-4E30-A1F5-3031E32EE8F9}" srcOrd="1" destOrd="0" parTransId="{B2C58DC1-2A4C-4A37-95A6-FD3C09B8C7A4}" sibTransId="{96565881-EAA5-4BC1-87C6-6AB8028ACC17}"/>
    <dgm:cxn modelId="{497231AC-669A-4FD7-AE2E-26856F0349B2}" type="presOf" srcId="{5F173D00-887E-4C22-A77A-AEDD9CA9827B}" destId="{D6544078-05DB-4AAB-AA35-9428FEA7CEA0}" srcOrd="0" destOrd="0" presId="urn:microsoft.com/office/officeart/2005/8/layout/hList6"/>
    <dgm:cxn modelId="{B6A27D0F-CDB2-42AC-AFE4-4A08F9508A39}" srcId="{73759A70-098A-4949-AECE-590AEED388ED}" destId="{A46E6332-41CD-46EA-82A2-F747E46BE05C}" srcOrd="2" destOrd="0" parTransId="{8B509D78-BB7E-48FA-8890-48FDCBB56D43}" sibTransId="{BD83D844-2065-41BE-B2AC-60D9FF2598BE}"/>
    <dgm:cxn modelId="{D292F7A8-3AF9-46E2-9A94-45C38E61CF26}" srcId="{FC58FA37-93D8-491D-A60A-C18D3858BBA4}" destId="{DA3A3572-9153-4E69-BEB3-9F65BD122311}" srcOrd="2" destOrd="0" parTransId="{D7949ED0-8980-4E5F-B868-021C919E8C00}" sibTransId="{EE7504D1-BA3A-435D-A9B8-3CA4ABCCBD5C}"/>
    <dgm:cxn modelId="{6CCC9C80-B9FB-4D92-A22B-6B0574AE1D1C}" type="presParOf" srcId="{D8E4C027-5C05-48DE-BE7D-A195B655D7B9}" destId="{D5FBA0C4-5A53-4B56-8CF0-CE6906AEFD59}" srcOrd="0" destOrd="0" presId="urn:microsoft.com/office/officeart/2005/8/layout/hList6"/>
    <dgm:cxn modelId="{250B826F-6CA0-4103-A763-E0DA1D645EBF}" type="presParOf" srcId="{D8E4C027-5C05-48DE-BE7D-A195B655D7B9}" destId="{08F11225-5808-4977-A0EA-013E66C66FDC}" srcOrd="1" destOrd="0" presId="urn:microsoft.com/office/officeart/2005/8/layout/hList6"/>
    <dgm:cxn modelId="{D1D2C264-435D-4FDD-A55D-ECDBAA02FAE9}" type="presParOf" srcId="{D8E4C027-5C05-48DE-BE7D-A195B655D7B9}" destId="{D6544078-05DB-4AAB-AA35-9428FEA7CEA0}" srcOrd="2" destOrd="0" presId="urn:microsoft.com/office/officeart/2005/8/layout/hList6"/>
    <dgm:cxn modelId="{2B19598C-519D-4629-882F-D2B4D62EF495}" type="presParOf" srcId="{D8E4C027-5C05-48DE-BE7D-A195B655D7B9}" destId="{A7A08988-580D-438A-B45C-426432F79382}" srcOrd="3" destOrd="0" presId="urn:microsoft.com/office/officeart/2005/8/layout/hList6"/>
    <dgm:cxn modelId="{11243F32-4318-45E3-AC2C-162FF57F2221}" type="presParOf" srcId="{D8E4C027-5C05-48DE-BE7D-A195B655D7B9}" destId="{18DCAA1C-117E-45DE-82DE-AF382EA2601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8A264-80C0-4291-9D7F-1DD446DEC347}">
      <dsp:nvSpPr>
        <dsp:cNvPr id="0" name=""/>
        <dsp:cNvSpPr/>
      </dsp:nvSpPr>
      <dsp:spPr>
        <a:xfrm rot="5400000">
          <a:off x="513948" y="1458894"/>
          <a:ext cx="1538357" cy="255979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3452A-7FEE-4EE6-A47C-A036220A6FB7}">
      <dsp:nvSpPr>
        <dsp:cNvPr id="0" name=""/>
        <dsp:cNvSpPr/>
      </dsp:nvSpPr>
      <dsp:spPr>
        <a:xfrm>
          <a:off x="257157" y="2516680"/>
          <a:ext cx="2310994" cy="1439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Technology Management</a:t>
          </a:r>
          <a:endParaRPr lang="en-US" sz="3000" kern="1200" dirty="0"/>
        </a:p>
      </dsp:txBody>
      <dsp:txXfrm>
        <a:off x="257157" y="2516680"/>
        <a:ext cx="2310994" cy="1439802"/>
      </dsp:txXfrm>
    </dsp:sp>
    <dsp:sp modelId="{3D7F26B9-11AD-4CAC-BE63-94CEFB5EE97B}">
      <dsp:nvSpPr>
        <dsp:cNvPr id="0" name=""/>
        <dsp:cNvSpPr/>
      </dsp:nvSpPr>
      <dsp:spPr>
        <a:xfrm>
          <a:off x="2132115" y="1270439"/>
          <a:ext cx="436036" cy="436036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D685B-48EC-4A26-B29A-9A91232B4EDC}">
      <dsp:nvSpPr>
        <dsp:cNvPr id="0" name=""/>
        <dsp:cNvSpPr/>
      </dsp:nvSpPr>
      <dsp:spPr>
        <a:xfrm rot="5400000">
          <a:off x="3343056" y="758828"/>
          <a:ext cx="1538357" cy="255979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84316-31E1-42BC-B714-D15FADB654C4}">
      <dsp:nvSpPr>
        <dsp:cNvPr id="0" name=""/>
        <dsp:cNvSpPr/>
      </dsp:nvSpPr>
      <dsp:spPr>
        <a:xfrm>
          <a:off x="3086266" y="1523654"/>
          <a:ext cx="2310994" cy="202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The role of technology in creating wealth</a:t>
          </a:r>
          <a:endParaRPr lang="en-US" sz="3000" kern="1200" dirty="0"/>
        </a:p>
      </dsp:txBody>
      <dsp:txXfrm>
        <a:off x="3086266" y="1523654"/>
        <a:ext cx="2310994" cy="2025722"/>
      </dsp:txXfrm>
    </dsp:sp>
    <dsp:sp modelId="{A02380D5-C4C7-4493-AB75-4187A55788A7}">
      <dsp:nvSpPr>
        <dsp:cNvPr id="0" name=""/>
        <dsp:cNvSpPr/>
      </dsp:nvSpPr>
      <dsp:spPr>
        <a:xfrm>
          <a:off x="4961224" y="570373"/>
          <a:ext cx="436036" cy="436036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F2A72-137F-4CE6-B340-2E1DBBAA9918}">
      <dsp:nvSpPr>
        <dsp:cNvPr id="0" name=""/>
        <dsp:cNvSpPr/>
      </dsp:nvSpPr>
      <dsp:spPr>
        <a:xfrm rot="5400000">
          <a:off x="6172165" y="58762"/>
          <a:ext cx="1538357" cy="255979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1F28F-4E73-4D58-80EE-04B524985E8B}">
      <dsp:nvSpPr>
        <dsp:cNvPr id="0" name=""/>
        <dsp:cNvSpPr/>
      </dsp:nvSpPr>
      <dsp:spPr>
        <a:xfrm>
          <a:off x="5915374" y="823589"/>
          <a:ext cx="2310994" cy="202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Critical Factors in Managing Technology</a:t>
          </a:r>
          <a:endParaRPr lang="en-US" sz="3000" kern="1200" dirty="0"/>
        </a:p>
      </dsp:txBody>
      <dsp:txXfrm>
        <a:off x="5915374" y="823589"/>
        <a:ext cx="2310994" cy="20257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0A9A8-188E-4E8B-8DCE-946A8B3A9E01}">
      <dsp:nvSpPr>
        <dsp:cNvPr id="0" name=""/>
        <dsp:cNvSpPr/>
      </dsp:nvSpPr>
      <dsp:spPr>
        <a:xfrm>
          <a:off x="0" y="347459"/>
          <a:ext cx="7848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52C6C9-5C1F-4D8C-9E44-205ABF3C2D10}">
      <dsp:nvSpPr>
        <dsp:cNvPr id="0" name=""/>
        <dsp:cNvSpPr/>
      </dsp:nvSpPr>
      <dsp:spPr>
        <a:xfrm>
          <a:off x="392430" y="37499"/>
          <a:ext cx="6370316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entury" pitchFamily="18" charset="0"/>
            </a:rPr>
            <a:t>Resources</a:t>
          </a:r>
          <a:endParaRPr lang="en-US" sz="2000" b="1" kern="1200" dirty="0">
            <a:latin typeface="Century" pitchFamily="18" charset="0"/>
          </a:endParaRPr>
        </a:p>
      </dsp:txBody>
      <dsp:txXfrm>
        <a:off x="422692" y="67761"/>
        <a:ext cx="6309792" cy="559396"/>
      </dsp:txXfrm>
    </dsp:sp>
    <dsp:sp modelId="{0A1AE3F0-06A0-4DAF-A199-243E13E50304}">
      <dsp:nvSpPr>
        <dsp:cNvPr id="0" name=""/>
        <dsp:cNvSpPr/>
      </dsp:nvSpPr>
      <dsp:spPr>
        <a:xfrm>
          <a:off x="0" y="1300019"/>
          <a:ext cx="7848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79913B-1F3C-4FAE-88F4-EC57FFFD1F4C}">
      <dsp:nvSpPr>
        <dsp:cNvPr id="0" name=""/>
        <dsp:cNvSpPr/>
      </dsp:nvSpPr>
      <dsp:spPr>
        <a:xfrm>
          <a:off x="392430" y="990059"/>
          <a:ext cx="6370316" cy="6199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entury" pitchFamily="18" charset="0"/>
            </a:rPr>
            <a:t>The Business Environment</a:t>
          </a:r>
          <a:endParaRPr lang="en-US" sz="2000" b="1" kern="1200" dirty="0">
            <a:latin typeface="Century" pitchFamily="18" charset="0"/>
          </a:endParaRPr>
        </a:p>
      </dsp:txBody>
      <dsp:txXfrm>
        <a:off x="422692" y="1020321"/>
        <a:ext cx="6309792" cy="559396"/>
      </dsp:txXfrm>
    </dsp:sp>
    <dsp:sp modelId="{0CFA7EDC-D2E5-42E3-9152-58775F48A6DD}">
      <dsp:nvSpPr>
        <dsp:cNvPr id="0" name=""/>
        <dsp:cNvSpPr/>
      </dsp:nvSpPr>
      <dsp:spPr>
        <a:xfrm>
          <a:off x="0" y="2252579"/>
          <a:ext cx="7848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3B75B2-922B-472C-B61B-89E53977A8B1}">
      <dsp:nvSpPr>
        <dsp:cNvPr id="0" name=""/>
        <dsp:cNvSpPr/>
      </dsp:nvSpPr>
      <dsp:spPr>
        <a:xfrm>
          <a:off x="392430" y="1942619"/>
          <a:ext cx="6408444" cy="6199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entury" pitchFamily="18" charset="0"/>
            </a:rPr>
            <a:t>The Structure &amp; Management of Organizations</a:t>
          </a:r>
          <a:endParaRPr lang="en-US" sz="2000" b="1" kern="1200" dirty="0">
            <a:latin typeface="Century" pitchFamily="18" charset="0"/>
          </a:endParaRPr>
        </a:p>
      </dsp:txBody>
      <dsp:txXfrm>
        <a:off x="422692" y="1972881"/>
        <a:ext cx="6347920" cy="559396"/>
      </dsp:txXfrm>
    </dsp:sp>
    <dsp:sp modelId="{99BE9315-3A23-4E04-A0F6-2A2E8F9B26DF}">
      <dsp:nvSpPr>
        <dsp:cNvPr id="0" name=""/>
        <dsp:cNvSpPr/>
      </dsp:nvSpPr>
      <dsp:spPr>
        <a:xfrm>
          <a:off x="0" y="3205140"/>
          <a:ext cx="7848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B9102E-AFCA-483A-A32E-015FCF8D36B7}">
      <dsp:nvSpPr>
        <dsp:cNvPr id="0" name=""/>
        <dsp:cNvSpPr/>
      </dsp:nvSpPr>
      <dsp:spPr>
        <a:xfrm>
          <a:off x="392430" y="2895180"/>
          <a:ext cx="6408444" cy="6199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entury" pitchFamily="18" charset="0"/>
            </a:rPr>
            <a:t>Project Planning &amp; Management</a:t>
          </a:r>
          <a:endParaRPr lang="en-US" sz="2000" b="1" kern="1200" dirty="0">
            <a:latin typeface="Century" pitchFamily="18" charset="0"/>
          </a:endParaRPr>
        </a:p>
      </dsp:txBody>
      <dsp:txXfrm>
        <a:off x="422692" y="2925442"/>
        <a:ext cx="6347920" cy="559396"/>
      </dsp:txXfrm>
    </dsp:sp>
    <dsp:sp modelId="{AFCF0227-5566-4CDB-96C3-957F56AF2F24}">
      <dsp:nvSpPr>
        <dsp:cNvPr id="0" name=""/>
        <dsp:cNvSpPr/>
      </dsp:nvSpPr>
      <dsp:spPr>
        <a:xfrm>
          <a:off x="0" y="4157700"/>
          <a:ext cx="7848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43965F-7E74-4F0E-93A7-F39F7EC48211}">
      <dsp:nvSpPr>
        <dsp:cNvPr id="0" name=""/>
        <dsp:cNvSpPr/>
      </dsp:nvSpPr>
      <dsp:spPr>
        <a:xfrm>
          <a:off x="392430" y="3847740"/>
          <a:ext cx="6408499" cy="6199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entury" pitchFamily="18" charset="0"/>
            </a:rPr>
            <a:t>Management of Human Resources</a:t>
          </a:r>
          <a:endParaRPr lang="en-US" sz="2000" b="1" kern="1200" dirty="0">
            <a:latin typeface="Century" pitchFamily="18" charset="0"/>
          </a:endParaRPr>
        </a:p>
      </dsp:txBody>
      <dsp:txXfrm>
        <a:off x="422692" y="3878002"/>
        <a:ext cx="6347975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BA0C4-5A53-4B56-8CF0-CE6906AEFD59}">
      <dsp:nvSpPr>
        <dsp:cNvPr id="0" name=""/>
        <dsp:cNvSpPr/>
      </dsp:nvSpPr>
      <dsp:spPr>
        <a:xfrm rot="16200000">
          <a:off x="-992925" y="993948"/>
          <a:ext cx="4648200" cy="2660302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639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entury" pitchFamily="18" charset="0"/>
            </a:rPr>
            <a:t>Scientific and Technological Capability</a:t>
          </a:r>
          <a:endParaRPr lang="en-US" sz="1800" b="1" kern="1200" dirty="0">
            <a:latin typeface="Century" pitchFamily="18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Century" pitchFamily="18" charset="0"/>
            </a:rPr>
            <a:t>The strength of the national research</a:t>
          </a:r>
          <a:endParaRPr lang="en-US" sz="1400" kern="1200" dirty="0">
            <a:latin typeface="Century" pitchFamily="18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Century" pitchFamily="18" charset="0"/>
            </a:rPr>
            <a:t>The quality of technical education</a:t>
          </a:r>
          <a:endParaRPr lang="en-US" sz="1400" kern="1200" dirty="0">
            <a:latin typeface="Century" pitchFamily="18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Century" pitchFamily="18" charset="0"/>
            </a:rPr>
            <a:t>The strength of information technology infrastructure</a:t>
          </a:r>
          <a:endParaRPr lang="en-US" sz="1400" kern="1200" dirty="0">
            <a:latin typeface="Century" pitchFamily="18" charset="0"/>
          </a:endParaRPr>
        </a:p>
      </dsp:txBody>
      <dsp:txXfrm rot="5400000">
        <a:off x="1024" y="929639"/>
        <a:ext cx="2660302" cy="2788920"/>
      </dsp:txXfrm>
    </dsp:sp>
    <dsp:sp modelId="{D6544078-05DB-4AAB-AA35-9428FEA7CEA0}">
      <dsp:nvSpPr>
        <dsp:cNvPr id="0" name=""/>
        <dsp:cNvSpPr/>
      </dsp:nvSpPr>
      <dsp:spPr>
        <a:xfrm rot="16200000">
          <a:off x="1866900" y="993948"/>
          <a:ext cx="4648200" cy="2660302"/>
        </a:xfrm>
        <a:prstGeom prst="flowChartManualOperati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639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entury" pitchFamily="18" charset="0"/>
            </a:rPr>
            <a:t>Market Demand</a:t>
          </a:r>
          <a:endParaRPr lang="en-US" sz="1800" b="1" kern="1200" dirty="0">
            <a:latin typeface="Century" pitchFamily="18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Century" pitchFamily="18" charset="0"/>
            </a:rPr>
            <a:t>The scale of domestic markets</a:t>
          </a:r>
          <a:endParaRPr lang="en-US" sz="1400" kern="1200" dirty="0">
            <a:latin typeface="Century" pitchFamily="18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Century" pitchFamily="18" charset="0"/>
            </a:rPr>
            <a:t>The openness of global markets as engines for innovation and its commercialization</a:t>
          </a:r>
          <a:endParaRPr lang="en-US" sz="1400" kern="1200" dirty="0">
            <a:latin typeface="Century" pitchFamily="18" charset="0"/>
          </a:endParaRPr>
        </a:p>
      </dsp:txBody>
      <dsp:txXfrm rot="5400000">
        <a:off x="2860849" y="929639"/>
        <a:ext cx="2660302" cy="2788920"/>
      </dsp:txXfrm>
    </dsp:sp>
    <dsp:sp modelId="{18DCAA1C-117E-45DE-82DE-AF382EA26018}">
      <dsp:nvSpPr>
        <dsp:cNvPr id="0" name=""/>
        <dsp:cNvSpPr/>
      </dsp:nvSpPr>
      <dsp:spPr>
        <a:xfrm rot="16200000">
          <a:off x="4726725" y="993948"/>
          <a:ext cx="4648200" cy="2660302"/>
        </a:xfrm>
        <a:prstGeom prst="flowChartManualOperati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639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entury" pitchFamily="18" charset="0"/>
            </a:rPr>
            <a:t>An Agent That Transforms This Capability into Goods and Services</a:t>
          </a:r>
          <a:endParaRPr lang="en-US" sz="1800" b="1" kern="1200" dirty="0">
            <a:latin typeface="Century" pitchFamily="18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Century" pitchFamily="18" charset="0"/>
            </a:rPr>
            <a:t>Synergy between basic research and downstream technical activities such as </a:t>
          </a:r>
          <a:r>
            <a:rPr lang="en-US" sz="1400" b="1" kern="1200" dirty="0" smtClean="0">
              <a:latin typeface="Century" pitchFamily="18" charset="0"/>
            </a:rPr>
            <a:t>design and production capabilities</a:t>
          </a:r>
          <a:endParaRPr lang="en-US" sz="1400" b="1" kern="1200" dirty="0">
            <a:latin typeface="Century" pitchFamily="18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Century" pitchFamily="18" charset="0"/>
            </a:rPr>
            <a:t>Ability to continually modernize plant and equipment</a:t>
          </a:r>
          <a:endParaRPr lang="en-US" sz="1400" kern="1200" dirty="0">
            <a:latin typeface="Century" pitchFamily="18" charset="0"/>
          </a:endParaRPr>
        </a:p>
      </dsp:txBody>
      <dsp:txXfrm rot="5400000">
        <a:off x="5720674" y="929639"/>
        <a:ext cx="2660302" cy="2788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F11A402-E426-42A7-BC22-2FF7ACD74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4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8E88694-0CD7-43F6-8D08-C7EF2F1D553B}" type="datetimeFigureOut">
              <a:rPr lang="en-US" smtClean="0"/>
              <a:t>9/28/2012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E822613-60F6-4653-8DAE-9817806A7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9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22613-60F6-4653-8DAE-9817806A71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7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22613-60F6-4653-8DAE-9817806A71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57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22613-60F6-4653-8DAE-9817806A71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4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C4B6A1-51C4-460A-9BE4-CCCBDD3BDBC6}" type="datetimeFigureOut">
              <a:rPr lang="en-US" smtClean="0"/>
              <a:pPr>
                <a:defRPr/>
              </a:pPr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0BA54-8FE1-48AC-927F-122B8F4DD2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A7C3CC-6A5A-4E04-A256-6E458C3969EC}" type="datetimeFigureOut">
              <a:rPr lang="en-US" smtClean="0"/>
              <a:pPr>
                <a:defRPr/>
              </a:pPr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E5565-7F22-4DE4-B378-23EA8CECB5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7FBDD-35F5-4C52-81D8-1FBE48054617}" type="datetimeFigureOut">
              <a:rPr lang="en-US" smtClean="0"/>
              <a:pPr>
                <a:defRPr/>
              </a:pPr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79973-153F-4242-A55F-BD5BDB7C84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6E6A9-8CA3-4739-A2E9-67913CAEC1BE}" type="datetimeFigureOut">
              <a:rPr lang="en-US" smtClean="0"/>
              <a:pPr>
                <a:defRPr/>
              </a:pPr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64A16-13DE-4290-BA42-7CD1BE4E1C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D3550E-1A34-4723-8FAC-49511B05516E}" type="datetimeFigureOut">
              <a:rPr lang="en-US" smtClean="0"/>
              <a:pPr>
                <a:defRPr/>
              </a:pPr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73A53-9927-43D1-9D3A-C59B652090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AAFD5-D787-49CD-B85B-6FF6CF0E763F}" type="datetimeFigureOut">
              <a:rPr lang="en-US" smtClean="0"/>
              <a:pPr>
                <a:defRPr/>
              </a:pPr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31FC0-0AF3-4E72-BAC4-33805C2ADD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BDAAA9-F70C-4BA9-8075-24ADA863490B}" type="datetimeFigureOut">
              <a:rPr lang="en-US" smtClean="0"/>
              <a:pPr>
                <a:defRPr/>
              </a:pPr>
              <a:t>9/28/2012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A07CA-37FE-4054-96B6-15DE6722E3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09E4E-42D2-42EF-A0FC-5A22ACB4E571}" type="datetimeFigureOut">
              <a:rPr lang="en-US" smtClean="0"/>
              <a:pPr>
                <a:defRPr/>
              </a:pPr>
              <a:t>9/28/2012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87207-B0DE-4182-A40F-E57F02CA8E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18FE06-52ED-4171-9600-8721023082B7}" type="datetimeFigureOut">
              <a:rPr lang="en-US" smtClean="0"/>
              <a:pPr>
                <a:defRPr/>
              </a:pPr>
              <a:t>9/28/2012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03575-508E-4837-8B64-7A559FE117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19DA0B-FC97-419F-8A19-5AD7F9D9E3BE}" type="datetimeFigureOut">
              <a:rPr lang="en-US" smtClean="0"/>
              <a:pPr>
                <a:defRPr/>
              </a:pPr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B9109-AB31-4052-8EE9-B9C126E8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743CFE-9932-4AEF-AFB4-3A1A7E4542A6}" type="datetimeFigureOut">
              <a:rPr lang="en-US" smtClean="0"/>
              <a:pPr>
                <a:defRPr/>
              </a:pPr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14004-861C-4CC3-A1B2-645E05A926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C2A4B1-FD77-470A-B39A-D0E7F5669049}" type="datetimeFigureOut">
              <a:rPr lang="en-US" smtClean="0"/>
              <a:pPr>
                <a:defRPr/>
              </a:pPr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565541-1D7E-40BA-9E71-B868EBA57E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../../Videos/technology%20video/Social%20media%20the%20new%20future%20is%20here%202012!.flv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96975"/>
            <a:ext cx="91440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iandra GD" pitchFamily="34" charset="0"/>
              </a:rPr>
              <a:t>Critical Factors in       Managing Technology</a:t>
            </a:r>
            <a:endParaRPr lang="en-US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895600"/>
            <a:ext cx="6248400" cy="609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BPT 3113 – Management of Technology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Resources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48137"/>
          </a:xfrm>
        </p:spPr>
        <p:txBody>
          <a:bodyPr>
            <a:normAutofit/>
          </a:bodyPr>
          <a:lstStyle/>
          <a:p>
            <a:pPr marL="365760" indent="-365760" algn="just" eaLnBrk="1" hangingPunct="1">
              <a:spcBef>
                <a:spcPts val="600"/>
              </a:spcBef>
            </a:pPr>
            <a:r>
              <a:rPr lang="en-US" sz="2000" dirty="0" smtClean="0">
                <a:latin typeface="Century" pitchFamily="18" charset="0"/>
              </a:rPr>
              <a:t>Managers that live in competitive environment must be equipped with </a:t>
            </a:r>
            <a:r>
              <a:rPr lang="en-US" sz="2000" b="1" dirty="0" smtClean="0">
                <a:latin typeface="Century" pitchFamily="18" charset="0"/>
              </a:rPr>
              <a:t>predictive methodologies and decision tools </a:t>
            </a:r>
            <a:r>
              <a:rPr lang="en-US" sz="2000" dirty="0" smtClean="0">
                <a:latin typeface="Century" pitchFamily="18" charset="0"/>
              </a:rPr>
              <a:t>that are reliable, flexible, practical and fast.</a:t>
            </a:r>
          </a:p>
          <a:p>
            <a:pPr marL="365760" indent="-365760" eaLnBrk="1" hangingPunct="1">
              <a:spcBef>
                <a:spcPts val="600"/>
              </a:spcBef>
            </a:pPr>
            <a:r>
              <a:rPr lang="en-US" sz="2000" dirty="0" smtClean="0">
                <a:latin typeface="Century" pitchFamily="18" charset="0"/>
              </a:rPr>
              <a:t>Areas are considered critical:</a:t>
            </a:r>
          </a:p>
          <a:p>
            <a:pPr marL="822960" lvl="3" indent="-365760">
              <a:spcBef>
                <a:spcPts val="600"/>
              </a:spcBef>
              <a:buFont typeface="Arial" charset="0"/>
              <a:buAutoNum type="alphaLcPeriod"/>
            </a:pPr>
            <a:r>
              <a:rPr lang="en-US" sz="1800" b="1" dirty="0" smtClean="0">
                <a:solidFill>
                  <a:srgbClr val="FF0000"/>
                </a:solidFill>
                <a:latin typeface="Century" pitchFamily="18" charset="0"/>
              </a:rPr>
              <a:t>Methods of Performance Assessment </a:t>
            </a:r>
          </a:p>
          <a:p>
            <a:pPr marL="822960" lvl="3" indent="-365760">
              <a:spcBef>
                <a:spcPts val="600"/>
              </a:spcBef>
              <a:buFont typeface="Arial" charset="0"/>
              <a:buAutoNum type="alphaLcPeriod"/>
            </a:pPr>
            <a:r>
              <a:rPr lang="en-US" sz="1800" b="1" dirty="0" smtClean="0">
                <a:solidFill>
                  <a:srgbClr val="FF0000"/>
                </a:solidFill>
                <a:latin typeface="Century" pitchFamily="18" charset="0"/>
              </a:rPr>
              <a:t>The Measure of Performance of a Technology</a:t>
            </a:r>
          </a:p>
          <a:p>
            <a:pPr marL="822960" lvl="3" indent="-365760">
              <a:spcBef>
                <a:spcPts val="600"/>
              </a:spcBef>
              <a:buFont typeface="Arial" charset="0"/>
              <a:buAutoNum type="alphaLcPeriod"/>
            </a:pPr>
            <a:r>
              <a:rPr lang="en-US" sz="1800" b="1" dirty="0" smtClean="0">
                <a:solidFill>
                  <a:srgbClr val="FF0000"/>
                </a:solidFill>
                <a:latin typeface="Century" pitchFamily="18" charset="0"/>
              </a:rPr>
              <a:t>The Measure of Benefits from R&amp;D Activities</a:t>
            </a:r>
          </a:p>
          <a:p>
            <a:pPr marL="822960" lvl="3" indent="-365760">
              <a:spcBef>
                <a:spcPts val="600"/>
              </a:spcBef>
              <a:buFont typeface="Arial" charset="0"/>
              <a:buAutoNum type="alphaLcPeriod"/>
            </a:pPr>
            <a:r>
              <a:rPr lang="en-US" sz="1800" b="1" dirty="0" smtClean="0">
                <a:solidFill>
                  <a:srgbClr val="FF0000"/>
                </a:solidFill>
                <a:latin typeface="Century" pitchFamily="18" charset="0"/>
              </a:rPr>
              <a:t>New Tools for Optimizing Decisions</a:t>
            </a:r>
          </a:p>
          <a:p>
            <a:pPr marL="822960" lvl="3" indent="-365760">
              <a:spcBef>
                <a:spcPts val="600"/>
              </a:spcBef>
              <a:buFont typeface="Arial" charset="0"/>
              <a:buAutoNum type="alphaLcPeriod"/>
            </a:pPr>
            <a:r>
              <a:rPr lang="en-US" sz="1800" b="1" dirty="0" smtClean="0">
                <a:solidFill>
                  <a:srgbClr val="FF0000"/>
                </a:solidFill>
                <a:latin typeface="Century" pitchFamily="18" charset="0"/>
              </a:rPr>
              <a:t>Alliances as Alternative to Rivalry</a:t>
            </a:r>
          </a:p>
          <a:p>
            <a:pPr marL="365760" indent="-365760" algn="just" eaLnBrk="1" hangingPunct="1">
              <a:spcBef>
                <a:spcPts val="600"/>
              </a:spcBef>
            </a:pPr>
            <a:r>
              <a:rPr lang="en-US" sz="2000" dirty="0" smtClean="0">
                <a:latin typeface="Century" pitchFamily="18" charset="0"/>
              </a:rPr>
              <a:t>Their continued research, validation, refinement and application deserve a high priority.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12954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The Business Environment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4495800"/>
          </a:xfrm>
        </p:spPr>
        <p:txBody>
          <a:bodyPr>
            <a:noAutofit/>
          </a:bodyPr>
          <a:lstStyle/>
          <a:p>
            <a:pPr marL="365760" indent="-365760" algn="just" eaLnBrk="1" hangingPunct="1">
              <a:spcBef>
                <a:spcPts val="600"/>
              </a:spcBef>
            </a:pPr>
            <a:r>
              <a:rPr lang="en-US" sz="2000" dirty="0" smtClean="0">
                <a:latin typeface="Century" pitchFamily="18" charset="0"/>
              </a:rPr>
              <a:t>To remain competitive, a firm must anticipate and evaluate technological opportunities before other firms attain an </a:t>
            </a:r>
            <a:r>
              <a:rPr lang="en-US" sz="2000" b="1" dirty="0" smtClean="0">
                <a:latin typeface="Century" pitchFamily="18" charset="0"/>
              </a:rPr>
              <a:t>insurmountable competitive edge</a:t>
            </a:r>
            <a:r>
              <a:rPr lang="en-US" sz="2000" dirty="0" smtClean="0">
                <a:latin typeface="Century" pitchFamily="18" charset="0"/>
              </a:rPr>
              <a:t>. </a:t>
            </a:r>
          </a:p>
          <a:p>
            <a:pPr marL="365760" indent="-365760" eaLnBrk="1" hangingPunct="1">
              <a:spcBef>
                <a:spcPts val="600"/>
              </a:spcBef>
            </a:pPr>
            <a:r>
              <a:rPr lang="en-US" sz="2000" dirty="0" smtClean="0">
                <a:latin typeface="Century" pitchFamily="18" charset="0"/>
              </a:rPr>
              <a:t>The following are considered priority issues:</a:t>
            </a:r>
          </a:p>
          <a:p>
            <a:pPr marL="822960" lvl="3" indent="-365760" algn="just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Arial" charset="0"/>
              <a:buAutoNum type="alphaLcPeriod"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Century" pitchFamily="18" charset="0"/>
              </a:rPr>
              <a:t>The Integration of Technological and Strategic Plans</a:t>
            </a:r>
          </a:p>
          <a:p>
            <a:pPr marL="822960" lvl="3" indent="-365760" algn="just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Arial" charset="0"/>
              <a:buAutoNum type="alphaLcPeriod"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Century" pitchFamily="18" charset="0"/>
              </a:rPr>
              <a:t>The Impact of Third Parties on Technological Change</a:t>
            </a:r>
          </a:p>
          <a:p>
            <a:pPr marL="822960" lvl="3" indent="-365760" algn="just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Arial" charset="0"/>
              <a:buAutoNum type="alphaLcPeriod"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Century" pitchFamily="18" charset="0"/>
              </a:rPr>
              <a:t>Increasing the User’s Influence in the Selection and Application of Technologies</a:t>
            </a:r>
          </a:p>
          <a:p>
            <a:pPr marL="822960" lvl="3" indent="-365760" algn="just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Arial" charset="0"/>
              <a:buAutoNum type="alphaLcPeriod"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Century" pitchFamily="18" charset="0"/>
              </a:rPr>
              <a:t>Decreasing Social Resistance to the Introduction and Adoption of Technology in the Workplace</a:t>
            </a:r>
          </a:p>
          <a:p>
            <a:pPr marL="822960" lvl="3" indent="-365760" algn="just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Arial" charset="0"/>
              <a:buAutoNum type="alphaLcPeriod"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Century" pitchFamily="18" charset="0"/>
              </a:rPr>
              <a:t>Distributing the Benefits from New Technologies to Gain Acceptance</a:t>
            </a:r>
          </a:p>
          <a:p>
            <a:pPr marL="822960" lvl="3" indent="-365760" algn="just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Arial" charset="0"/>
              <a:buAutoNum type="alphaLcPeriod"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Century" pitchFamily="18" charset="0"/>
              </a:rPr>
              <a:t>Other Areas of Concern to the Firm</a:t>
            </a:r>
          </a:p>
          <a:p>
            <a:pPr marL="365760" lvl="2" indent="-365760" algn="just" eaLnBrk="1" hangingPunct="1">
              <a:spcBef>
                <a:spcPts val="600"/>
              </a:spcBef>
              <a:buClr>
                <a:srgbClr val="00B050"/>
              </a:buClr>
              <a:buFont typeface="Arial" charset="0"/>
              <a:buAutoNum type="alphaLcPeriod"/>
            </a:pPr>
            <a:endParaRPr lang="en-US" sz="2000" dirty="0" smtClean="0">
              <a:latin typeface="Century" pitchFamily="18" charset="0"/>
            </a:endParaRPr>
          </a:p>
          <a:p>
            <a:pPr marL="365760" lvl="4" indent="-365760" eaLnBrk="1" hangingPunct="1">
              <a:spcBef>
                <a:spcPts val="600"/>
              </a:spcBef>
              <a:buClr>
                <a:srgbClr val="00B050"/>
              </a:buClr>
              <a:buNone/>
            </a:pPr>
            <a:endParaRPr lang="en-US" dirty="0" smtClean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12954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The Structure &amp; Management of Organizations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947863"/>
            <a:ext cx="8229600" cy="4681537"/>
          </a:xfrm>
        </p:spPr>
        <p:txBody>
          <a:bodyPr>
            <a:noAutofit/>
          </a:bodyPr>
          <a:lstStyle/>
          <a:p>
            <a:pPr marL="365760" indent="-365760" algn="just" eaLnBrk="1" hangingPunct="1">
              <a:spcBef>
                <a:spcPts val="300"/>
              </a:spcBef>
            </a:pPr>
            <a:r>
              <a:rPr lang="en-US" sz="2000" dirty="0" smtClean="0">
                <a:latin typeface="Century" pitchFamily="18" charset="0"/>
              </a:rPr>
              <a:t>Installation of technological gatekeepers, the encouragement of internal entrepreneurship and the increase of </a:t>
            </a:r>
            <a:r>
              <a:rPr lang="en-US" sz="2000" b="1" dirty="0" smtClean="0">
                <a:latin typeface="Century" pitchFamily="18" charset="0"/>
              </a:rPr>
              <a:t>joint ventures in both R&amp;D and production </a:t>
            </a:r>
            <a:r>
              <a:rPr lang="en-US" sz="2000" dirty="0" smtClean="0">
                <a:latin typeface="Century" pitchFamily="18" charset="0"/>
              </a:rPr>
              <a:t>have major </a:t>
            </a:r>
            <a:r>
              <a:rPr lang="en-US" sz="2000" b="1" dirty="0" smtClean="0">
                <a:latin typeface="Century" pitchFamily="18" charset="0"/>
              </a:rPr>
              <a:t>consequences</a:t>
            </a:r>
            <a:r>
              <a:rPr lang="en-US" sz="2000" dirty="0" smtClean="0">
                <a:latin typeface="Century" pitchFamily="18" charset="0"/>
              </a:rPr>
              <a:t> for organizational structure.</a:t>
            </a:r>
          </a:p>
          <a:p>
            <a:pPr marL="365760" indent="-365760" algn="just" eaLnBrk="1" hangingPunct="1">
              <a:spcBef>
                <a:spcPts val="300"/>
              </a:spcBef>
            </a:pPr>
            <a:r>
              <a:rPr lang="en-US" sz="2000" dirty="0" smtClean="0">
                <a:latin typeface="Century" pitchFamily="18" charset="0"/>
              </a:rPr>
              <a:t>The following topics are viewed as priority issues:</a:t>
            </a:r>
          </a:p>
          <a:p>
            <a:pPr marL="822960" lvl="3" indent="-365760" algn="just">
              <a:spcBef>
                <a:spcPts val="300"/>
              </a:spcBef>
              <a:buClr>
                <a:srgbClr val="7030A0"/>
              </a:buClr>
              <a:buFont typeface="Arial" charset="0"/>
              <a:buAutoNum type="alphaLcPeriod"/>
            </a:pPr>
            <a:r>
              <a:rPr lang="en-US" sz="1800" b="1" dirty="0" smtClean="0">
                <a:solidFill>
                  <a:srgbClr val="7030A0"/>
                </a:solidFill>
                <a:latin typeface="Century" pitchFamily="18" charset="0"/>
              </a:rPr>
              <a:t>Factors Leading to Reorganization of Technological Activities in Firms </a:t>
            </a:r>
          </a:p>
          <a:p>
            <a:pPr marL="822960" lvl="3" indent="-365760" algn="just">
              <a:spcBef>
                <a:spcPts val="300"/>
              </a:spcBef>
              <a:buClr>
                <a:srgbClr val="7030A0"/>
              </a:buClr>
              <a:buFont typeface="Arial" charset="0"/>
              <a:buAutoNum type="alphaLcPeriod"/>
            </a:pPr>
            <a:r>
              <a:rPr lang="en-US" sz="1800" b="1" dirty="0" smtClean="0">
                <a:solidFill>
                  <a:srgbClr val="7030A0"/>
                </a:solidFill>
                <a:latin typeface="Century" pitchFamily="18" charset="0"/>
              </a:rPr>
              <a:t>Evaluating the Impacts of Reorganization on Technical Activities (R&amp;D and Manufacturing Engineering)</a:t>
            </a:r>
          </a:p>
          <a:p>
            <a:pPr marL="822960" lvl="3" indent="-365760" algn="just">
              <a:spcBef>
                <a:spcPts val="300"/>
              </a:spcBef>
              <a:buClr>
                <a:srgbClr val="7030A0"/>
              </a:buClr>
              <a:buFont typeface="Arial" charset="0"/>
              <a:buAutoNum type="alphaLcPeriod"/>
            </a:pPr>
            <a:r>
              <a:rPr lang="en-US" sz="1800" b="1" dirty="0" smtClean="0">
                <a:solidFill>
                  <a:srgbClr val="7030A0"/>
                </a:solidFill>
                <a:latin typeface="Century" pitchFamily="18" charset="0"/>
              </a:rPr>
              <a:t>The Effects of Different Organizational Structures on the Efficiency of the Product Development Cycle</a:t>
            </a:r>
          </a:p>
          <a:p>
            <a:pPr marL="822960" lvl="3" indent="-365760" algn="just">
              <a:spcBef>
                <a:spcPts val="300"/>
              </a:spcBef>
              <a:buClr>
                <a:srgbClr val="7030A0"/>
              </a:buClr>
              <a:buFont typeface="Arial" charset="0"/>
              <a:buAutoNum type="alphaLcPeriod"/>
            </a:pPr>
            <a:r>
              <a:rPr lang="en-US" sz="1800" b="1" dirty="0" smtClean="0">
                <a:solidFill>
                  <a:srgbClr val="7030A0"/>
                </a:solidFill>
                <a:latin typeface="Century" pitchFamily="18" charset="0"/>
              </a:rPr>
              <a:t>Facilitators and Inhibitors of Technological Innovations and Transfer within Organizations</a:t>
            </a:r>
          </a:p>
          <a:p>
            <a:pPr marL="822960" lvl="3" indent="-365760" algn="just">
              <a:spcBef>
                <a:spcPts val="300"/>
              </a:spcBef>
              <a:buClr>
                <a:srgbClr val="7030A0"/>
              </a:buClr>
              <a:buFont typeface="Arial" charset="0"/>
              <a:buAutoNum type="alphaLcPeriod"/>
            </a:pPr>
            <a:r>
              <a:rPr lang="en-US" sz="1800" b="1" dirty="0" smtClean="0">
                <a:solidFill>
                  <a:srgbClr val="7030A0"/>
                </a:solidFill>
                <a:latin typeface="Century" pitchFamily="18" charset="0"/>
              </a:rPr>
              <a:t>Documentation of the Decision Processes Leading to Organizational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2954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Project Planning and Management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4337"/>
          </a:xfrm>
        </p:spPr>
        <p:txBody>
          <a:bodyPr>
            <a:noAutofit/>
          </a:bodyPr>
          <a:lstStyle/>
          <a:p>
            <a:pPr marL="365760" indent="-365760" algn="just" eaLnBrk="1" hangingPunct="1">
              <a:spcBef>
                <a:spcPts val="600"/>
              </a:spcBef>
              <a:defRPr/>
            </a:pPr>
            <a:r>
              <a:rPr lang="en-US" sz="2000" dirty="0" smtClean="0">
                <a:latin typeface="Century" pitchFamily="18" charset="0"/>
              </a:rPr>
              <a:t>Complex R&amp;D projects require the </a:t>
            </a:r>
            <a:r>
              <a:rPr lang="en-US" sz="2000" b="1" dirty="0" smtClean="0">
                <a:latin typeface="Century" pitchFamily="18" charset="0"/>
              </a:rPr>
              <a:t>mobilization of substantial resources </a:t>
            </a:r>
            <a:r>
              <a:rPr lang="en-US" sz="2000" dirty="0" smtClean="0">
                <a:latin typeface="Century" pitchFamily="18" charset="0"/>
              </a:rPr>
              <a:t>and the coordination of activities.</a:t>
            </a:r>
          </a:p>
          <a:p>
            <a:pPr marL="365760" indent="-365760" algn="just" eaLnBrk="1" hangingPunct="1">
              <a:spcBef>
                <a:spcPts val="600"/>
              </a:spcBef>
              <a:defRPr/>
            </a:pPr>
            <a:r>
              <a:rPr lang="en-US" sz="2000" dirty="0" smtClean="0">
                <a:latin typeface="Century" pitchFamily="18" charset="0"/>
              </a:rPr>
              <a:t>Attention to the following items deserve special attention:</a:t>
            </a:r>
          </a:p>
          <a:p>
            <a:pPr marL="822960" lvl="3" indent="-365760">
              <a:spcBef>
                <a:spcPts val="600"/>
              </a:spcBef>
              <a:buClr>
                <a:srgbClr val="0070C0"/>
              </a:buClr>
              <a:buFont typeface="Arial" charset="0"/>
              <a:buAutoNum type="alphaLcPeriod"/>
              <a:defRPr/>
            </a:pPr>
            <a:r>
              <a:rPr lang="en-US" sz="1800" b="1" dirty="0" smtClean="0">
                <a:solidFill>
                  <a:srgbClr val="0070C0"/>
                </a:solidFill>
                <a:latin typeface="Century" pitchFamily="18" charset="0"/>
              </a:rPr>
              <a:t>Project Portfolio Selection</a:t>
            </a:r>
          </a:p>
          <a:p>
            <a:pPr marL="822960" lvl="3" indent="-365760">
              <a:spcBef>
                <a:spcPts val="600"/>
              </a:spcBef>
              <a:buClr>
                <a:srgbClr val="0070C0"/>
              </a:buClr>
              <a:buFont typeface="+mj-lt"/>
              <a:buAutoNum type="alphaLcPeriod"/>
              <a:defRPr/>
            </a:pPr>
            <a:r>
              <a:rPr lang="en-US" sz="1800" b="1" dirty="0" smtClean="0">
                <a:solidFill>
                  <a:srgbClr val="0070C0"/>
                </a:solidFill>
                <a:latin typeface="Century" pitchFamily="18" charset="0"/>
              </a:rPr>
              <a:t>Human Problems in Project Management</a:t>
            </a:r>
          </a:p>
          <a:p>
            <a:pPr marL="822960" lvl="3" indent="-365760">
              <a:spcBef>
                <a:spcPts val="600"/>
              </a:spcBef>
              <a:buClr>
                <a:srgbClr val="0070C0"/>
              </a:buClr>
              <a:buFont typeface="+mj-lt"/>
              <a:buAutoNum type="alphaLcPeriod"/>
              <a:defRPr/>
            </a:pPr>
            <a:r>
              <a:rPr lang="en-US" sz="1800" b="1" dirty="0" smtClean="0">
                <a:solidFill>
                  <a:srgbClr val="0070C0"/>
                </a:solidFill>
                <a:latin typeface="Century" pitchFamily="18" charset="0"/>
              </a:rPr>
              <a:t>Initiation of Innovative Ideas in Organizations: Top Down or Bottom Up?</a:t>
            </a:r>
          </a:p>
          <a:p>
            <a:pPr marL="1280160" lvl="6" indent="-365760" algn="just">
              <a:spcBef>
                <a:spcPts val="600"/>
              </a:spcBef>
              <a:buClr>
                <a:srgbClr val="0070C0"/>
              </a:buClr>
              <a:buSzPct val="90000"/>
              <a:defRPr/>
            </a:pPr>
            <a:r>
              <a:rPr lang="en-US" sz="1800" dirty="0" smtClean="0">
                <a:latin typeface="Century" pitchFamily="18" charset="0"/>
              </a:rPr>
              <a:t>Creating a balance between these divergent views</a:t>
            </a:r>
          </a:p>
          <a:p>
            <a:pPr marL="1280160" lvl="6" indent="-365760" algn="just">
              <a:spcBef>
                <a:spcPts val="600"/>
              </a:spcBef>
              <a:buClr>
                <a:srgbClr val="0070C0"/>
              </a:buClr>
              <a:buSzPct val="90000"/>
              <a:defRPr/>
            </a:pPr>
            <a:r>
              <a:rPr lang="en-US" sz="1800" dirty="0" smtClean="0">
                <a:latin typeface="Century" pitchFamily="18" charset="0"/>
              </a:rPr>
              <a:t>Understanding the dynamics of this balance</a:t>
            </a:r>
          </a:p>
          <a:p>
            <a:pPr marL="1280160" lvl="6" indent="-365760">
              <a:spcBef>
                <a:spcPts val="600"/>
              </a:spcBef>
              <a:buClr>
                <a:srgbClr val="0070C0"/>
              </a:buClr>
              <a:buSzPct val="90000"/>
              <a:defRPr/>
            </a:pPr>
            <a:r>
              <a:rPr lang="en-US" sz="1800" dirty="0" smtClean="0">
                <a:latin typeface="Century" pitchFamily="18" charset="0"/>
              </a:rPr>
              <a:t>Finding and evaluating existing patterns and identifying their impact on organizational performance</a:t>
            </a:r>
          </a:p>
          <a:p>
            <a:pPr marL="822960" lvl="3" indent="-365760">
              <a:spcBef>
                <a:spcPts val="600"/>
              </a:spcBef>
              <a:buClr>
                <a:srgbClr val="0070C0"/>
              </a:buClr>
              <a:buFont typeface="+mj-lt"/>
              <a:buAutoNum type="alphaLcPeriod"/>
              <a:defRPr/>
            </a:pPr>
            <a:r>
              <a:rPr lang="en-US" sz="1800" b="1" dirty="0" smtClean="0">
                <a:solidFill>
                  <a:srgbClr val="0070C0"/>
                </a:solidFill>
                <a:latin typeface="Century" pitchFamily="18" charset="0"/>
              </a:rPr>
              <a:t>Postmortem Analyses of Projects</a:t>
            </a:r>
            <a:endParaRPr lang="en-US" sz="2000" dirty="0" smtClean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Management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of Human Resources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871663"/>
            <a:ext cx="8153400" cy="4148137"/>
          </a:xfrm>
        </p:spPr>
        <p:txBody>
          <a:bodyPr>
            <a:normAutofit/>
          </a:bodyPr>
          <a:lstStyle/>
          <a:p>
            <a:pPr marL="365760" indent="-365760" algn="just" eaLnBrk="1" hangingPunct="1">
              <a:spcBef>
                <a:spcPts val="600"/>
              </a:spcBef>
            </a:pPr>
            <a:r>
              <a:rPr lang="en-US" sz="2000" b="1" dirty="0" smtClean="0">
                <a:latin typeface="Century" pitchFamily="18" charset="0"/>
              </a:rPr>
              <a:t>Biggest challenge </a:t>
            </a:r>
            <a:r>
              <a:rPr lang="en-US" sz="2000" dirty="0" smtClean="0">
                <a:latin typeface="Century" pitchFamily="18" charset="0"/>
              </a:rPr>
              <a:t>for organizations is harnessing  and </a:t>
            </a:r>
            <a:r>
              <a:rPr lang="en-US" sz="2000" b="1" dirty="0" smtClean="0">
                <a:latin typeface="Century" pitchFamily="18" charset="0"/>
              </a:rPr>
              <a:t>fully utilizing</a:t>
            </a:r>
            <a:r>
              <a:rPr lang="en-US" sz="2000" dirty="0" smtClean="0">
                <a:latin typeface="Century" pitchFamily="18" charset="0"/>
              </a:rPr>
              <a:t> the capability of employees</a:t>
            </a:r>
          </a:p>
          <a:p>
            <a:pPr marL="365760" indent="-365760" algn="just" eaLnBrk="1" hangingPunct="1">
              <a:spcBef>
                <a:spcPts val="600"/>
              </a:spcBef>
            </a:pPr>
            <a:r>
              <a:rPr lang="en-US" sz="2000" dirty="0" smtClean="0">
                <a:latin typeface="Century" pitchFamily="18" charset="0"/>
              </a:rPr>
              <a:t>Special attention should be accorded to the following points:</a:t>
            </a:r>
          </a:p>
          <a:p>
            <a:pPr marL="822960" lvl="3" indent="-365760" algn="just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charset="0"/>
              <a:buAutoNum type="alphaLcPeriod"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The Effects of Technological Change on the Skill Requirements of the Workforce </a:t>
            </a:r>
          </a:p>
          <a:p>
            <a:pPr marL="822960" lvl="3" indent="-365760" algn="just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charset="0"/>
              <a:buAutoNum type="alphaLcPeriod"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Matching and Training the Skilled Workforce to Meet the Requirements of New Technologies</a:t>
            </a:r>
          </a:p>
          <a:p>
            <a:pPr marL="822960" lvl="3" indent="-36576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charset="0"/>
              <a:buAutoNum type="alphaLcPeriod"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Obsolescence of Professional Staff and the Continuing Need for Professional Development Activities</a:t>
            </a:r>
          </a:p>
          <a:p>
            <a:pPr marL="822960" lvl="3" indent="-36576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charset="0"/>
              <a:buAutoNum type="alphaLcPeriod"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The Role of Technological Gatekeepers and Internal Entrepreneurs</a:t>
            </a:r>
          </a:p>
          <a:p>
            <a:pPr marL="822960" lvl="3" indent="-36576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charset="0"/>
              <a:buAutoNum type="alphaLcPeriod"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Social Consequences of Technological Change</a:t>
            </a:r>
          </a:p>
          <a:p>
            <a:pPr marL="822960" lvl="3" indent="-36576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charset="0"/>
              <a:buAutoNum type="alphaLcPeriod"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entury" pitchFamily="18" charset="0"/>
              </a:rPr>
              <a:t>Other Areas of Importance</a:t>
            </a:r>
          </a:p>
          <a:p>
            <a:pPr marL="365760" lvl="2" indent="-365760" eaLnBrk="1" hangingPunct="1">
              <a:spcBef>
                <a:spcPts val="600"/>
              </a:spcBef>
              <a:buClr>
                <a:srgbClr val="00B050"/>
              </a:buClr>
              <a:buFont typeface="Arial" charset="0"/>
              <a:buAutoNum type="alphaLcPeriod"/>
            </a:pPr>
            <a:endParaRPr lang="en-US" sz="2000" dirty="0" smtClean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Determinants of Nation’s Capability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599412"/>
              </p:ext>
            </p:extLst>
          </p:nvPr>
        </p:nvGraphicFramePr>
        <p:xfrm>
          <a:off x="457200" y="1752600"/>
          <a:ext cx="8382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820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Managing Change</a:t>
            </a:r>
          </a:p>
        </p:txBody>
      </p:sp>
      <p:graphicFrame>
        <p:nvGraphicFramePr>
          <p:cNvPr id="7" name="Group 7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84733"/>
              </p:ext>
            </p:extLst>
          </p:nvPr>
        </p:nvGraphicFramePr>
        <p:xfrm>
          <a:off x="533400" y="1981200"/>
          <a:ext cx="8077200" cy="4419600"/>
        </p:xfrm>
        <a:graphic>
          <a:graphicData uri="http://schemas.openxmlformats.org/drawingml/2006/table">
            <a:tbl>
              <a:tblPr/>
              <a:tblGrid>
                <a:gridCol w="4042340"/>
                <a:gridCol w="4034860"/>
              </a:tblGrid>
              <a:tr h="549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" pitchFamily="18" charset="0"/>
                          <a:ea typeface="ＭＳ Ｐゴシック" pitchFamily="34" charset="-128"/>
                        </a:rPr>
                        <a:t>Managing Operation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F4776"/>
                        </a:gs>
                        <a:gs pos="50000">
                          <a:srgbClr val="6699FF"/>
                        </a:gs>
                        <a:gs pos="100000">
                          <a:srgbClr val="2F4776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" pitchFamily="18" charset="0"/>
                          <a:ea typeface="ＭＳ Ｐゴシック" pitchFamily="34" charset="-128"/>
                        </a:rPr>
                        <a:t>Managing Innovation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F4776"/>
                        </a:gs>
                        <a:gs pos="50000">
                          <a:srgbClr val="6699FF"/>
                        </a:gs>
                        <a:gs pos="100000">
                          <a:srgbClr val="2F4776"/>
                        </a:gs>
                      </a:gsLst>
                      <a:lin ang="5400000" scaled="1"/>
                    </a:gradFill>
                  </a:tcPr>
                </a:tc>
              </a:tr>
              <a:tr h="645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pitchFamily="34" charset="-128"/>
                        </a:rPr>
                        <a:t>Creating Today’s Revenue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pitchFamily="34" charset="-128"/>
                        </a:rPr>
                        <a:t>Creating Tomorrow’s Revenue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643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pitchFamily="34" charset="-128"/>
                        </a:rPr>
                        <a:t>Single Route and Result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pitchFamily="34" charset="-128"/>
                        </a:rPr>
                        <a:t>Multiple Routes and Results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64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pitchFamily="34" charset="-128"/>
                        </a:rPr>
                        <a:t>Driven by Functional Teams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pitchFamily="34" charset="-128"/>
                        </a:rPr>
                        <a:t>Driven by Cross-Functional Teams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643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pitchFamily="34" charset="-128"/>
                        </a:rPr>
                        <a:t>Clear, Shared Goals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pitchFamily="34" charset="-128"/>
                        </a:rPr>
                        <a:t>Unclear, Often Conflicting Goals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645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pitchFamily="34" charset="-128"/>
                        </a:rPr>
                        <a:t>Traditional Players &amp; Roles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pitchFamily="34" charset="-128"/>
                        </a:rPr>
                        <a:t>New Players &amp; Role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8D8D8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643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pitchFamily="34" charset="-128"/>
                        </a:rPr>
                        <a:t>DOING THING RIGHTS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pitchFamily="34" charset="-128"/>
                        </a:rPr>
                        <a:t>DOING RIGHT THINGS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0" y="3238500"/>
            <a:ext cx="9144000" cy="122238"/>
            <a:chOff x="0" y="1896"/>
            <a:chExt cx="5760" cy="120"/>
          </a:xfrm>
        </p:grpSpPr>
        <p:sp>
          <p:nvSpPr>
            <p:cNvPr id="23612" name="Rectangle 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ms-MY"/>
            </a:p>
          </p:txBody>
        </p:sp>
        <p:sp>
          <p:nvSpPr>
            <p:cNvPr id="23613" name="Rectangle 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ms-MY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3316288" y="2686050"/>
            <a:ext cx="1268412" cy="1308100"/>
            <a:chOff x="2789" y="1625"/>
            <a:chExt cx="907" cy="907"/>
          </a:xfrm>
        </p:grpSpPr>
        <p:sp>
          <p:nvSpPr>
            <p:cNvPr id="23602" name="Oval 48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ms-MY"/>
            </a:p>
          </p:txBody>
        </p:sp>
        <p:sp>
          <p:nvSpPr>
            <p:cNvPr id="23603" name="Oval 49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ms-MY"/>
            </a:p>
          </p:txBody>
        </p:sp>
        <p:sp>
          <p:nvSpPr>
            <p:cNvPr id="23604" name="Oval 50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 w="38100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ms-MY"/>
            </a:p>
          </p:txBody>
        </p:sp>
        <p:sp>
          <p:nvSpPr>
            <p:cNvPr id="23605" name="Oval 51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ms-MY"/>
            </a:p>
          </p:txBody>
        </p:sp>
        <p:sp>
          <p:nvSpPr>
            <p:cNvPr id="23606" name="Oval 52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ms-MY"/>
            </a:p>
          </p:txBody>
        </p:sp>
        <p:grpSp>
          <p:nvGrpSpPr>
            <p:cNvPr id="4" name="Group 53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23608" name="Oval 5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ms-MY"/>
              </a:p>
            </p:txBody>
          </p:sp>
          <p:sp>
            <p:nvSpPr>
              <p:cNvPr id="23609" name="Oval 5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ms-MY"/>
              </a:p>
            </p:txBody>
          </p:sp>
          <p:sp>
            <p:nvSpPr>
              <p:cNvPr id="23610" name="Oval 56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ms-MY"/>
              </a:p>
            </p:txBody>
          </p:sp>
          <p:sp>
            <p:nvSpPr>
              <p:cNvPr id="23611" name="Oval 57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ms-MY"/>
              </a:p>
            </p:txBody>
          </p:sp>
        </p:grpSp>
      </p:grpSp>
      <p:grpSp>
        <p:nvGrpSpPr>
          <p:cNvPr id="5" name="Group 58"/>
          <p:cNvGrpSpPr>
            <a:grpSpLocks/>
          </p:cNvGrpSpPr>
          <p:nvPr/>
        </p:nvGrpSpPr>
        <p:grpSpPr bwMode="auto">
          <a:xfrm rot="3877067">
            <a:off x="1279526" y="4006850"/>
            <a:ext cx="2273300" cy="1571625"/>
            <a:chOff x="2290" y="2760"/>
            <a:chExt cx="1832" cy="678"/>
          </a:xfrm>
        </p:grpSpPr>
        <p:grpSp>
          <p:nvGrpSpPr>
            <p:cNvPr id="6" name="Group 59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23600" name="Freeform 60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32"/>
                  <a:gd name="T49" fmla="*/ 0 h 408"/>
                  <a:gd name="T50" fmla="*/ 1832 w 1832"/>
                  <a:gd name="T51" fmla="*/ 408 h 4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1" name="Freeform 61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8"/>
                  <a:gd name="T88" fmla="*/ 0 h 334"/>
                  <a:gd name="T89" fmla="*/ 288 w 288"/>
                  <a:gd name="T90" fmla="*/ 334 h 3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99" name="Freeform 64"/>
            <p:cNvSpPr>
              <a:spLocks/>
            </p:cNvSpPr>
            <p:nvPr/>
          </p:nvSpPr>
          <p:spPr bwMode="gray">
            <a:xfrm flipV="1">
              <a:off x="3457" y="2760"/>
              <a:ext cx="221" cy="256"/>
            </a:xfrm>
            <a:custGeom>
              <a:avLst/>
              <a:gdLst>
                <a:gd name="T0" fmla="*/ 130 w 288"/>
                <a:gd name="T1" fmla="*/ 0 h 334"/>
                <a:gd name="T2" fmla="*/ 128 w 288"/>
                <a:gd name="T3" fmla="*/ 24 h 334"/>
                <a:gd name="T4" fmla="*/ 123 w 288"/>
                <a:gd name="T5" fmla="*/ 44 h 334"/>
                <a:gd name="T6" fmla="*/ 115 w 288"/>
                <a:gd name="T7" fmla="*/ 63 h 334"/>
                <a:gd name="T8" fmla="*/ 104 w 288"/>
                <a:gd name="T9" fmla="*/ 79 h 334"/>
                <a:gd name="T10" fmla="*/ 92 w 288"/>
                <a:gd name="T11" fmla="*/ 94 h 334"/>
                <a:gd name="T12" fmla="*/ 79 w 288"/>
                <a:gd name="T13" fmla="*/ 107 h 334"/>
                <a:gd name="T14" fmla="*/ 65 w 288"/>
                <a:gd name="T15" fmla="*/ 118 h 334"/>
                <a:gd name="T16" fmla="*/ 51 w 288"/>
                <a:gd name="T17" fmla="*/ 127 h 334"/>
                <a:gd name="T18" fmla="*/ 38 w 288"/>
                <a:gd name="T19" fmla="*/ 134 h 334"/>
                <a:gd name="T20" fmla="*/ 25 w 288"/>
                <a:gd name="T21" fmla="*/ 140 h 334"/>
                <a:gd name="T22" fmla="*/ 15 w 288"/>
                <a:gd name="T23" fmla="*/ 145 h 334"/>
                <a:gd name="T24" fmla="*/ 7 w 288"/>
                <a:gd name="T25" fmla="*/ 147 h 334"/>
                <a:gd name="T26" fmla="*/ 2 w 288"/>
                <a:gd name="T27" fmla="*/ 149 h 334"/>
                <a:gd name="T28" fmla="*/ 0 w 288"/>
                <a:gd name="T29" fmla="*/ 150 h 334"/>
                <a:gd name="T30" fmla="*/ 2 w 288"/>
                <a:gd name="T31" fmla="*/ 149 h 334"/>
                <a:gd name="T32" fmla="*/ 7 w 288"/>
                <a:gd name="T33" fmla="*/ 147 h 334"/>
                <a:gd name="T34" fmla="*/ 15 w 288"/>
                <a:gd name="T35" fmla="*/ 143 h 334"/>
                <a:gd name="T36" fmla="*/ 25 w 288"/>
                <a:gd name="T37" fmla="*/ 137 h 334"/>
                <a:gd name="T38" fmla="*/ 38 w 288"/>
                <a:gd name="T39" fmla="*/ 130 h 334"/>
                <a:gd name="T40" fmla="*/ 51 w 288"/>
                <a:gd name="T41" fmla="*/ 120 h 334"/>
                <a:gd name="T42" fmla="*/ 64 w 288"/>
                <a:gd name="T43" fmla="*/ 109 h 334"/>
                <a:gd name="T44" fmla="*/ 77 w 288"/>
                <a:gd name="T45" fmla="*/ 95 h 334"/>
                <a:gd name="T46" fmla="*/ 88 w 288"/>
                <a:gd name="T47" fmla="*/ 81 h 334"/>
                <a:gd name="T48" fmla="*/ 100 w 288"/>
                <a:gd name="T49" fmla="*/ 64 h 334"/>
                <a:gd name="T50" fmla="*/ 107 w 288"/>
                <a:gd name="T51" fmla="*/ 45 h 334"/>
                <a:gd name="T52" fmla="*/ 113 w 288"/>
                <a:gd name="T53" fmla="*/ 24 h 334"/>
                <a:gd name="T54" fmla="*/ 115 w 288"/>
                <a:gd name="T55" fmla="*/ 2 h 334"/>
                <a:gd name="T56" fmla="*/ 130 w 288"/>
                <a:gd name="T57" fmla="*/ 0 h 3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8"/>
                <a:gd name="T88" fmla="*/ 0 h 334"/>
                <a:gd name="T89" fmla="*/ 288 w 288"/>
                <a:gd name="T90" fmla="*/ 334 h 3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8" h="334">
                  <a:moveTo>
                    <a:pt x="288" y="0"/>
                  </a:moveTo>
                  <a:lnTo>
                    <a:pt x="284" y="52"/>
                  </a:lnTo>
                  <a:lnTo>
                    <a:pt x="272" y="98"/>
                  </a:lnTo>
                  <a:lnTo>
                    <a:pt x="254" y="140"/>
                  </a:lnTo>
                  <a:lnTo>
                    <a:pt x="230" y="176"/>
                  </a:lnTo>
                  <a:lnTo>
                    <a:pt x="204" y="208"/>
                  </a:lnTo>
                  <a:lnTo>
                    <a:pt x="174" y="238"/>
                  </a:lnTo>
                  <a:lnTo>
                    <a:pt x="144" y="262"/>
                  </a:lnTo>
                  <a:lnTo>
                    <a:pt x="112" y="282"/>
                  </a:lnTo>
                  <a:lnTo>
                    <a:pt x="84" y="298"/>
                  </a:lnTo>
                  <a:lnTo>
                    <a:pt x="56" y="312"/>
                  </a:lnTo>
                  <a:lnTo>
                    <a:pt x="34" y="322"/>
                  </a:lnTo>
                  <a:lnTo>
                    <a:pt x="16" y="328"/>
                  </a:lnTo>
                  <a:lnTo>
                    <a:pt x="4" y="332"/>
                  </a:lnTo>
                  <a:lnTo>
                    <a:pt x="0" y="334"/>
                  </a:lnTo>
                  <a:lnTo>
                    <a:pt x="4" y="332"/>
                  </a:lnTo>
                  <a:lnTo>
                    <a:pt x="16" y="326"/>
                  </a:lnTo>
                  <a:lnTo>
                    <a:pt x="34" y="318"/>
                  </a:lnTo>
                  <a:lnTo>
                    <a:pt x="56" y="304"/>
                  </a:lnTo>
                  <a:lnTo>
                    <a:pt x="84" y="288"/>
                  </a:lnTo>
                  <a:lnTo>
                    <a:pt x="112" y="266"/>
                  </a:lnTo>
                  <a:lnTo>
                    <a:pt x="142" y="242"/>
                  </a:lnTo>
                  <a:lnTo>
                    <a:pt x="170" y="212"/>
                  </a:lnTo>
                  <a:lnTo>
                    <a:pt x="196" y="180"/>
                  </a:lnTo>
                  <a:lnTo>
                    <a:pt x="220" y="142"/>
                  </a:lnTo>
                  <a:lnTo>
                    <a:pt x="238" y="100"/>
                  </a:lnTo>
                  <a:lnTo>
                    <a:pt x="250" y="54"/>
                  </a:lnTo>
                  <a:lnTo>
                    <a:pt x="254" y="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762000" y="2686050"/>
            <a:ext cx="1268413" cy="1308100"/>
            <a:chOff x="2789" y="1625"/>
            <a:chExt cx="907" cy="907"/>
          </a:xfrm>
        </p:grpSpPr>
        <p:sp>
          <p:nvSpPr>
            <p:cNvPr id="23589" name="Oval 66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ms-MY"/>
            </a:p>
          </p:txBody>
        </p:sp>
        <p:sp>
          <p:nvSpPr>
            <p:cNvPr id="23590" name="Oval 67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ms-MY"/>
            </a:p>
          </p:txBody>
        </p:sp>
        <p:sp>
          <p:nvSpPr>
            <p:cNvPr id="23591" name="Oval 68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 w="38100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ms-MY"/>
            </a:p>
          </p:txBody>
        </p:sp>
        <p:sp>
          <p:nvSpPr>
            <p:cNvPr id="23592" name="Oval 69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ms-MY"/>
            </a:p>
          </p:txBody>
        </p:sp>
        <p:sp>
          <p:nvSpPr>
            <p:cNvPr id="23593" name="Oval 70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ms-MY"/>
            </a:p>
          </p:txBody>
        </p:sp>
        <p:grpSp>
          <p:nvGrpSpPr>
            <p:cNvPr id="8" name="Group 71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23595" name="Oval 7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ms-MY"/>
              </a:p>
            </p:txBody>
          </p:sp>
          <p:sp>
            <p:nvSpPr>
              <p:cNvPr id="23596" name="Oval 7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ms-MY"/>
              </a:p>
            </p:txBody>
          </p:sp>
          <p:sp>
            <p:nvSpPr>
              <p:cNvPr id="23597" name="Oval 7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ms-MY"/>
              </a:p>
            </p:txBody>
          </p:sp>
        </p:grpSp>
      </p:grpSp>
      <p:sp>
        <p:nvSpPr>
          <p:cNvPr id="23558" name="Text Box 76"/>
          <p:cNvSpPr txBox="1">
            <a:spLocks noChangeArrowheads="1"/>
          </p:cNvSpPr>
          <p:nvPr/>
        </p:nvSpPr>
        <p:spPr bwMode="gray">
          <a:xfrm rot="3925970">
            <a:off x="1336675" y="4352925"/>
            <a:ext cx="1482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bg1"/>
                </a:solidFill>
              </a:rPr>
              <a:t>Strategy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</a:rPr>
              <a:t>Innovation</a:t>
            </a:r>
          </a:p>
        </p:txBody>
      </p:sp>
      <p:grpSp>
        <p:nvGrpSpPr>
          <p:cNvPr id="9" name="Group 58"/>
          <p:cNvGrpSpPr>
            <a:grpSpLocks/>
          </p:cNvGrpSpPr>
          <p:nvPr/>
        </p:nvGrpSpPr>
        <p:grpSpPr bwMode="auto">
          <a:xfrm rot="3877067">
            <a:off x="3838576" y="4006850"/>
            <a:ext cx="2273300" cy="1571625"/>
            <a:chOff x="2290" y="2760"/>
            <a:chExt cx="1832" cy="678"/>
          </a:xfrm>
        </p:grpSpPr>
        <p:grpSp>
          <p:nvGrpSpPr>
            <p:cNvPr id="10" name="Group 59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23587" name="Freeform 60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32"/>
                  <a:gd name="T49" fmla="*/ 0 h 408"/>
                  <a:gd name="T50" fmla="*/ 1832 w 1832"/>
                  <a:gd name="T51" fmla="*/ 408 h 4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8" name="Freeform 61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8"/>
                  <a:gd name="T88" fmla="*/ 0 h 334"/>
                  <a:gd name="T89" fmla="*/ 288 w 288"/>
                  <a:gd name="T90" fmla="*/ 334 h 3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86" name="Freeform 64"/>
            <p:cNvSpPr>
              <a:spLocks/>
            </p:cNvSpPr>
            <p:nvPr/>
          </p:nvSpPr>
          <p:spPr bwMode="gray">
            <a:xfrm flipV="1">
              <a:off x="3457" y="2760"/>
              <a:ext cx="221" cy="256"/>
            </a:xfrm>
            <a:custGeom>
              <a:avLst/>
              <a:gdLst>
                <a:gd name="T0" fmla="*/ 130 w 288"/>
                <a:gd name="T1" fmla="*/ 0 h 334"/>
                <a:gd name="T2" fmla="*/ 128 w 288"/>
                <a:gd name="T3" fmla="*/ 24 h 334"/>
                <a:gd name="T4" fmla="*/ 123 w 288"/>
                <a:gd name="T5" fmla="*/ 44 h 334"/>
                <a:gd name="T6" fmla="*/ 115 w 288"/>
                <a:gd name="T7" fmla="*/ 63 h 334"/>
                <a:gd name="T8" fmla="*/ 104 w 288"/>
                <a:gd name="T9" fmla="*/ 79 h 334"/>
                <a:gd name="T10" fmla="*/ 92 w 288"/>
                <a:gd name="T11" fmla="*/ 94 h 334"/>
                <a:gd name="T12" fmla="*/ 79 w 288"/>
                <a:gd name="T13" fmla="*/ 107 h 334"/>
                <a:gd name="T14" fmla="*/ 65 w 288"/>
                <a:gd name="T15" fmla="*/ 118 h 334"/>
                <a:gd name="T16" fmla="*/ 51 w 288"/>
                <a:gd name="T17" fmla="*/ 127 h 334"/>
                <a:gd name="T18" fmla="*/ 38 w 288"/>
                <a:gd name="T19" fmla="*/ 134 h 334"/>
                <a:gd name="T20" fmla="*/ 25 w 288"/>
                <a:gd name="T21" fmla="*/ 140 h 334"/>
                <a:gd name="T22" fmla="*/ 15 w 288"/>
                <a:gd name="T23" fmla="*/ 145 h 334"/>
                <a:gd name="T24" fmla="*/ 7 w 288"/>
                <a:gd name="T25" fmla="*/ 147 h 334"/>
                <a:gd name="T26" fmla="*/ 2 w 288"/>
                <a:gd name="T27" fmla="*/ 149 h 334"/>
                <a:gd name="T28" fmla="*/ 0 w 288"/>
                <a:gd name="T29" fmla="*/ 150 h 334"/>
                <a:gd name="T30" fmla="*/ 2 w 288"/>
                <a:gd name="T31" fmla="*/ 149 h 334"/>
                <a:gd name="T32" fmla="*/ 7 w 288"/>
                <a:gd name="T33" fmla="*/ 147 h 334"/>
                <a:gd name="T34" fmla="*/ 15 w 288"/>
                <a:gd name="T35" fmla="*/ 143 h 334"/>
                <a:gd name="T36" fmla="*/ 25 w 288"/>
                <a:gd name="T37" fmla="*/ 137 h 334"/>
                <a:gd name="T38" fmla="*/ 38 w 288"/>
                <a:gd name="T39" fmla="*/ 130 h 334"/>
                <a:gd name="T40" fmla="*/ 51 w 288"/>
                <a:gd name="T41" fmla="*/ 120 h 334"/>
                <a:gd name="T42" fmla="*/ 64 w 288"/>
                <a:gd name="T43" fmla="*/ 109 h 334"/>
                <a:gd name="T44" fmla="*/ 77 w 288"/>
                <a:gd name="T45" fmla="*/ 95 h 334"/>
                <a:gd name="T46" fmla="*/ 88 w 288"/>
                <a:gd name="T47" fmla="*/ 81 h 334"/>
                <a:gd name="T48" fmla="*/ 100 w 288"/>
                <a:gd name="T49" fmla="*/ 64 h 334"/>
                <a:gd name="T50" fmla="*/ 107 w 288"/>
                <a:gd name="T51" fmla="*/ 45 h 334"/>
                <a:gd name="T52" fmla="*/ 113 w 288"/>
                <a:gd name="T53" fmla="*/ 24 h 334"/>
                <a:gd name="T54" fmla="*/ 115 w 288"/>
                <a:gd name="T55" fmla="*/ 2 h 334"/>
                <a:gd name="T56" fmla="*/ 130 w 288"/>
                <a:gd name="T57" fmla="*/ 0 h 3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8"/>
                <a:gd name="T88" fmla="*/ 0 h 334"/>
                <a:gd name="T89" fmla="*/ 288 w 288"/>
                <a:gd name="T90" fmla="*/ 334 h 3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8" h="334">
                  <a:moveTo>
                    <a:pt x="288" y="0"/>
                  </a:moveTo>
                  <a:lnTo>
                    <a:pt x="284" y="52"/>
                  </a:lnTo>
                  <a:lnTo>
                    <a:pt x="272" y="98"/>
                  </a:lnTo>
                  <a:lnTo>
                    <a:pt x="254" y="140"/>
                  </a:lnTo>
                  <a:lnTo>
                    <a:pt x="230" y="176"/>
                  </a:lnTo>
                  <a:lnTo>
                    <a:pt x="204" y="208"/>
                  </a:lnTo>
                  <a:lnTo>
                    <a:pt x="174" y="238"/>
                  </a:lnTo>
                  <a:lnTo>
                    <a:pt x="144" y="262"/>
                  </a:lnTo>
                  <a:lnTo>
                    <a:pt x="112" y="282"/>
                  </a:lnTo>
                  <a:lnTo>
                    <a:pt x="84" y="298"/>
                  </a:lnTo>
                  <a:lnTo>
                    <a:pt x="56" y="312"/>
                  </a:lnTo>
                  <a:lnTo>
                    <a:pt x="34" y="322"/>
                  </a:lnTo>
                  <a:lnTo>
                    <a:pt x="16" y="328"/>
                  </a:lnTo>
                  <a:lnTo>
                    <a:pt x="4" y="332"/>
                  </a:lnTo>
                  <a:lnTo>
                    <a:pt x="0" y="334"/>
                  </a:lnTo>
                  <a:lnTo>
                    <a:pt x="4" y="332"/>
                  </a:lnTo>
                  <a:lnTo>
                    <a:pt x="16" y="326"/>
                  </a:lnTo>
                  <a:lnTo>
                    <a:pt x="34" y="318"/>
                  </a:lnTo>
                  <a:lnTo>
                    <a:pt x="56" y="304"/>
                  </a:lnTo>
                  <a:lnTo>
                    <a:pt x="84" y="288"/>
                  </a:lnTo>
                  <a:lnTo>
                    <a:pt x="112" y="266"/>
                  </a:lnTo>
                  <a:lnTo>
                    <a:pt x="142" y="242"/>
                  </a:lnTo>
                  <a:lnTo>
                    <a:pt x="170" y="212"/>
                  </a:lnTo>
                  <a:lnTo>
                    <a:pt x="196" y="180"/>
                  </a:lnTo>
                  <a:lnTo>
                    <a:pt x="220" y="142"/>
                  </a:lnTo>
                  <a:lnTo>
                    <a:pt x="238" y="100"/>
                  </a:lnTo>
                  <a:lnTo>
                    <a:pt x="250" y="54"/>
                  </a:lnTo>
                  <a:lnTo>
                    <a:pt x="254" y="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2" name="Text Box 76"/>
          <p:cNvSpPr txBox="1">
            <a:spLocks noChangeArrowheads="1"/>
          </p:cNvSpPr>
          <p:nvPr/>
        </p:nvSpPr>
        <p:spPr bwMode="gray">
          <a:xfrm rot="3925970">
            <a:off x="3895725" y="4505325"/>
            <a:ext cx="1482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bg1"/>
                </a:solidFill>
              </a:rPr>
              <a:t>Innovation</a:t>
            </a:r>
          </a:p>
          <a:p>
            <a:pPr eaLnBrk="0" hangingPunct="0"/>
            <a:r>
              <a:rPr lang="en-US" sz="2000" b="1">
                <a:solidFill>
                  <a:schemeClr val="bg1"/>
                </a:solidFill>
              </a:rPr>
              <a:t>Process</a:t>
            </a:r>
          </a:p>
        </p:txBody>
      </p:sp>
      <p:sp>
        <p:nvSpPr>
          <p:cNvPr id="23563" name="TextBox 143"/>
          <p:cNvSpPr txBox="1">
            <a:spLocks noChangeArrowheads="1"/>
          </p:cNvSpPr>
          <p:nvPr/>
        </p:nvSpPr>
        <p:spPr bwMode="auto">
          <a:xfrm>
            <a:off x="1066800" y="30480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564" name="TextBox 144"/>
          <p:cNvSpPr txBox="1">
            <a:spLocks noChangeArrowheads="1"/>
          </p:cNvSpPr>
          <p:nvPr/>
        </p:nvSpPr>
        <p:spPr bwMode="auto">
          <a:xfrm>
            <a:off x="3621088" y="30480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11" name="Group 147"/>
          <p:cNvGrpSpPr>
            <a:grpSpLocks/>
          </p:cNvGrpSpPr>
          <p:nvPr/>
        </p:nvGrpSpPr>
        <p:grpSpPr bwMode="auto">
          <a:xfrm>
            <a:off x="5762625" y="2590800"/>
            <a:ext cx="2543175" cy="3241675"/>
            <a:chOff x="6172200" y="2590800"/>
            <a:chExt cx="2543409" cy="3241457"/>
          </a:xfrm>
        </p:grpSpPr>
        <p:grpSp>
          <p:nvGrpSpPr>
            <p:cNvPr id="12" name="Group 12"/>
            <p:cNvGrpSpPr>
              <a:grpSpLocks/>
            </p:cNvGrpSpPr>
            <p:nvPr/>
          </p:nvGrpSpPr>
          <p:grpSpPr bwMode="auto">
            <a:xfrm>
              <a:off x="6172200" y="2590800"/>
              <a:ext cx="1270000" cy="1308100"/>
              <a:chOff x="2789" y="1625"/>
              <a:chExt cx="907" cy="907"/>
            </a:xfrm>
          </p:grpSpPr>
          <p:sp>
            <p:nvSpPr>
              <p:cNvPr id="23575" name="Oval 13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83A6A7"/>
                  </a:gs>
                  <a:gs pos="100000">
                    <a:srgbClr val="FFFFFF"/>
                  </a:gs>
                </a:gsLst>
                <a:lin ang="2700000" scaled="1"/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ms-MY"/>
              </a:p>
            </p:txBody>
          </p:sp>
          <p:sp>
            <p:nvSpPr>
              <p:cNvPr id="23576" name="Oval 14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ms-MY"/>
              </a:p>
            </p:txBody>
          </p:sp>
          <p:sp>
            <p:nvSpPr>
              <p:cNvPr id="23577" name="Oval 15"/>
              <p:cNvSpPr>
                <a:spLocks noChangeArrowheads="1"/>
              </p:cNvSpPr>
              <p:nvPr/>
            </p:nvSpPr>
            <p:spPr bwMode="gray">
              <a:xfrm>
                <a:off x="2849" y="168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475A5A"/>
                  </a:gs>
                  <a:gs pos="50000">
                    <a:srgbClr val="83A6A7"/>
                  </a:gs>
                  <a:gs pos="100000">
                    <a:srgbClr val="475A5A"/>
                  </a:gs>
                </a:gsLst>
                <a:lin ang="18900000" scaled="1"/>
              </a:gradFill>
              <a:ln w="38100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ms-MY"/>
              </a:p>
            </p:txBody>
          </p:sp>
          <p:sp>
            <p:nvSpPr>
              <p:cNvPr id="23578" name="Oval 16"/>
              <p:cNvSpPr>
                <a:spLocks noChangeArrowheads="1"/>
              </p:cNvSpPr>
              <p:nvPr/>
            </p:nvSpPr>
            <p:spPr bwMode="gray">
              <a:xfrm>
                <a:off x="2849" y="1686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53696A"/>
                  </a:gs>
                  <a:gs pos="100000">
                    <a:srgbClr val="83A6A7">
                      <a:alpha val="0"/>
                    </a:srgbClr>
                  </a:gs>
                </a:gsLst>
                <a:lin ang="2700000" scaled="1"/>
              </a:gradFill>
              <a:ln w="38100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ms-MY"/>
              </a:p>
            </p:txBody>
          </p:sp>
          <p:sp>
            <p:nvSpPr>
              <p:cNvPr id="23579" name="Oval 17"/>
              <p:cNvSpPr>
                <a:spLocks noChangeArrowheads="1"/>
              </p:cNvSpPr>
              <p:nvPr/>
            </p:nvSpPr>
            <p:spPr bwMode="gray">
              <a:xfrm>
                <a:off x="2888" y="1724"/>
                <a:ext cx="709" cy="709"/>
              </a:xfrm>
              <a:prstGeom prst="ellipse">
                <a:avLst/>
              </a:prstGeom>
              <a:solidFill>
                <a:srgbClr val="000000"/>
              </a:solidFill>
              <a:ln w="38100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ms-MY"/>
              </a:p>
            </p:txBody>
          </p:sp>
          <p:grpSp>
            <p:nvGrpSpPr>
              <p:cNvPr id="13" name="Group 18"/>
              <p:cNvGrpSpPr>
                <a:grpSpLocks/>
              </p:cNvGrpSpPr>
              <p:nvPr/>
            </p:nvGrpSpPr>
            <p:grpSpPr bwMode="auto">
              <a:xfrm>
                <a:off x="2899" y="1735"/>
                <a:ext cx="687" cy="688"/>
                <a:chOff x="4166" y="1706"/>
                <a:chExt cx="1252" cy="1252"/>
              </a:xfrm>
            </p:grpSpPr>
            <p:sp>
              <p:nvSpPr>
                <p:cNvPr id="23581" name="Oval 1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ms-MY"/>
                </a:p>
              </p:txBody>
            </p:sp>
            <p:sp>
              <p:nvSpPr>
                <p:cNvPr id="23582" name="Oval 2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ms-MY"/>
                </a:p>
              </p:txBody>
            </p:sp>
            <p:sp>
              <p:nvSpPr>
                <p:cNvPr id="23583" name="Oval 21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ms-MY"/>
                </a:p>
              </p:txBody>
            </p:sp>
            <p:sp>
              <p:nvSpPr>
                <p:cNvPr id="23584" name="Oval 22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ms-MY"/>
                </a:p>
              </p:txBody>
            </p:sp>
          </p:grpSp>
        </p:grpSp>
        <p:grpSp>
          <p:nvGrpSpPr>
            <p:cNvPr id="14" name="Group 58"/>
            <p:cNvGrpSpPr>
              <a:grpSpLocks/>
            </p:cNvGrpSpPr>
            <p:nvPr/>
          </p:nvGrpSpPr>
          <p:grpSpPr bwMode="auto">
            <a:xfrm rot="3877067">
              <a:off x="6769668" y="3886315"/>
              <a:ext cx="2298118" cy="1593765"/>
              <a:chOff x="2246" y="2760"/>
              <a:chExt cx="1852" cy="688"/>
            </a:xfrm>
          </p:grpSpPr>
          <p:grpSp>
            <p:nvGrpSpPr>
              <p:cNvPr id="15" name="Group 59"/>
              <p:cNvGrpSpPr>
                <a:grpSpLocks/>
              </p:cNvGrpSpPr>
              <p:nvPr/>
            </p:nvGrpSpPr>
            <p:grpSpPr bwMode="auto">
              <a:xfrm>
                <a:off x="2246" y="3040"/>
                <a:ext cx="1852" cy="408"/>
                <a:chOff x="2246" y="3040"/>
                <a:chExt cx="1852" cy="408"/>
              </a:xfrm>
            </p:grpSpPr>
            <p:sp>
              <p:nvSpPr>
                <p:cNvPr id="23573" name="Freeform 60"/>
                <p:cNvSpPr>
                  <a:spLocks/>
                </p:cNvSpPr>
                <p:nvPr/>
              </p:nvSpPr>
              <p:spPr bwMode="gray">
                <a:xfrm>
                  <a:off x="2246" y="304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32"/>
                    <a:gd name="T49" fmla="*/ 0 h 408"/>
                    <a:gd name="T50" fmla="*/ 1832 w 1832"/>
                    <a:gd name="T51" fmla="*/ 408 h 40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608788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4" name="Freeform 61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8"/>
                    <a:gd name="T88" fmla="*/ 0 h 334"/>
                    <a:gd name="T89" fmla="*/ 288 w 288"/>
                    <a:gd name="T90" fmla="*/ 334 h 3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19"/>
                  </a:srgbClr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572" name="Freeform 64"/>
              <p:cNvSpPr>
                <a:spLocks/>
              </p:cNvSpPr>
              <p:nvPr/>
            </p:nvSpPr>
            <p:spPr bwMode="gray">
              <a:xfrm flipV="1">
                <a:off x="3457" y="2760"/>
                <a:ext cx="221" cy="256"/>
              </a:xfrm>
              <a:custGeom>
                <a:avLst/>
                <a:gdLst>
                  <a:gd name="T0" fmla="*/ 130 w 288"/>
                  <a:gd name="T1" fmla="*/ 0 h 334"/>
                  <a:gd name="T2" fmla="*/ 128 w 288"/>
                  <a:gd name="T3" fmla="*/ 24 h 334"/>
                  <a:gd name="T4" fmla="*/ 123 w 288"/>
                  <a:gd name="T5" fmla="*/ 44 h 334"/>
                  <a:gd name="T6" fmla="*/ 115 w 288"/>
                  <a:gd name="T7" fmla="*/ 63 h 334"/>
                  <a:gd name="T8" fmla="*/ 104 w 288"/>
                  <a:gd name="T9" fmla="*/ 79 h 334"/>
                  <a:gd name="T10" fmla="*/ 92 w 288"/>
                  <a:gd name="T11" fmla="*/ 94 h 334"/>
                  <a:gd name="T12" fmla="*/ 79 w 288"/>
                  <a:gd name="T13" fmla="*/ 107 h 334"/>
                  <a:gd name="T14" fmla="*/ 65 w 288"/>
                  <a:gd name="T15" fmla="*/ 118 h 334"/>
                  <a:gd name="T16" fmla="*/ 51 w 288"/>
                  <a:gd name="T17" fmla="*/ 127 h 334"/>
                  <a:gd name="T18" fmla="*/ 38 w 288"/>
                  <a:gd name="T19" fmla="*/ 134 h 334"/>
                  <a:gd name="T20" fmla="*/ 25 w 288"/>
                  <a:gd name="T21" fmla="*/ 140 h 334"/>
                  <a:gd name="T22" fmla="*/ 15 w 288"/>
                  <a:gd name="T23" fmla="*/ 145 h 334"/>
                  <a:gd name="T24" fmla="*/ 7 w 288"/>
                  <a:gd name="T25" fmla="*/ 147 h 334"/>
                  <a:gd name="T26" fmla="*/ 2 w 288"/>
                  <a:gd name="T27" fmla="*/ 149 h 334"/>
                  <a:gd name="T28" fmla="*/ 0 w 288"/>
                  <a:gd name="T29" fmla="*/ 150 h 334"/>
                  <a:gd name="T30" fmla="*/ 2 w 288"/>
                  <a:gd name="T31" fmla="*/ 149 h 334"/>
                  <a:gd name="T32" fmla="*/ 7 w 288"/>
                  <a:gd name="T33" fmla="*/ 147 h 334"/>
                  <a:gd name="T34" fmla="*/ 15 w 288"/>
                  <a:gd name="T35" fmla="*/ 143 h 334"/>
                  <a:gd name="T36" fmla="*/ 25 w 288"/>
                  <a:gd name="T37" fmla="*/ 137 h 334"/>
                  <a:gd name="T38" fmla="*/ 38 w 288"/>
                  <a:gd name="T39" fmla="*/ 130 h 334"/>
                  <a:gd name="T40" fmla="*/ 51 w 288"/>
                  <a:gd name="T41" fmla="*/ 120 h 334"/>
                  <a:gd name="T42" fmla="*/ 64 w 288"/>
                  <a:gd name="T43" fmla="*/ 109 h 334"/>
                  <a:gd name="T44" fmla="*/ 77 w 288"/>
                  <a:gd name="T45" fmla="*/ 95 h 334"/>
                  <a:gd name="T46" fmla="*/ 88 w 288"/>
                  <a:gd name="T47" fmla="*/ 81 h 334"/>
                  <a:gd name="T48" fmla="*/ 100 w 288"/>
                  <a:gd name="T49" fmla="*/ 64 h 334"/>
                  <a:gd name="T50" fmla="*/ 107 w 288"/>
                  <a:gd name="T51" fmla="*/ 45 h 334"/>
                  <a:gd name="T52" fmla="*/ 113 w 288"/>
                  <a:gd name="T53" fmla="*/ 24 h 334"/>
                  <a:gd name="T54" fmla="*/ 115 w 288"/>
                  <a:gd name="T55" fmla="*/ 2 h 334"/>
                  <a:gd name="T56" fmla="*/ 130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8"/>
                  <a:gd name="T88" fmla="*/ 0 h 334"/>
                  <a:gd name="T89" fmla="*/ 288 w 288"/>
                  <a:gd name="T90" fmla="*/ 334 h 3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69" name="Text Box 76"/>
            <p:cNvSpPr txBox="1">
              <a:spLocks noChangeArrowheads="1"/>
            </p:cNvSpPr>
            <p:nvPr/>
          </p:nvSpPr>
          <p:spPr bwMode="gray">
            <a:xfrm rot="3925970">
              <a:off x="6823410" y="4352978"/>
              <a:ext cx="148122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bg1"/>
                  </a:solidFill>
                </a:rPr>
                <a:t>Innovation </a:t>
              </a:r>
            </a:p>
            <a:p>
              <a:pPr eaLnBrk="0" hangingPunct="0"/>
              <a:r>
                <a:rPr lang="en-US" sz="2000" b="1">
                  <a:solidFill>
                    <a:schemeClr val="bg1"/>
                  </a:solidFill>
                </a:rPr>
                <a:t>Cycle</a:t>
              </a:r>
            </a:p>
          </p:txBody>
        </p:sp>
        <p:sp>
          <p:nvSpPr>
            <p:cNvPr id="23570" name="TextBox 146"/>
            <p:cNvSpPr txBox="1">
              <a:spLocks noChangeArrowheads="1"/>
            </p:cNvSpPr>
            <p:nvPr/>
          </p:nvSpPr>
          <p:spPr bwMode="auto">
            <a:xfrm>
              <a:off x="6429609" y="2996624"/>
              <a:ext cx="76200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6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Managing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1838"/>
            <a:ext cx="8229600" cy="14017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BRINGING INNOVATION TO MARKET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2286000"/>
            <a:ext cx="6324600" cy="3352800"/>
            <a:chOff x="168" y="960"/>
            <a:chExt cx="5367" cy="2792"/>
          </a:xfrm>
        </p:grpSpPr>
        <p:sp>
          <p:nvSpPr>
            <p:cNvPr id="14341" name="Freeform 4"/>
            <p:cNvSpPr>
              <a:spLocks/>
            </p:cNvSpPr>
            <p:nvPr/>
          </p:nvSpPr>
          <p:spPr bwMode="gray">
            <a:xfrm>
              <a:off x="5089" y="960"/>
              <a:ext cx="441" cy="705"/>
            </a:xfrm>
            <a:custGeom>
              <a:avLst/>
              <a:gdLst>
                <a:gd name="T0" fmla="*/ 903 w 308"/>
                <a:gd name="T1" fmla="*/ 481 h 444"/>
                <a:gd name="T2" fmla="*/ 0 w 308"/>
                <a:gd name="T3" fmla="*/ 1777 h 444"/>
                <a:gd name="T4" fmla="*/ 0 w 308"/>
                <a:gd name="T5" fmla="*/ 1145 h 444"/>
                <a:gd name="T6" fmla="*/ 903 w 308"/>
                <a:gd name="T7" fmla="*/ 0 h 444"/>
                <a:gd name="T8" fmla="*/ 903 w 308"/>
                <a:gd name="T9" fmla="*/ 481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281D"/>
                </a:gs>
                <a:gs pos="50000">
                  <a:srgbClr val="00563F"/>
                </a:gs>
                <a:gs pos="100000">
                  <a:srgbClr val="00281D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2" name="Freeform 5"/>
            <p:cNvSpPr>
              <a:spLocks/>
            </p:cNvSpPr>
            <p:nvPr/>
          </p:nvSpPr>
          <p:spPr bwMode="gray">
            <a:xfrm>
              <a:off x="2976" y="960"/>
              <a:ext cx="2559" cy="451"/>
            </a:xfrm>
            <a:custGeom>
              <a:avLst/>
              <a:gdLst>
                <a:gd name="T0" fmla="*/ 4349 w 1786"/>
                <a:gd name="T1" fmla="*/ 1137 h 284"/>
                <a:gd name="T2" fmla="*/ 0 w 1786"/>
                <a:gd name="T3" fmla="*/ 1137 h 284"/>
                <a:gd name="T4" fmla="*/ 1312 w 1786"/>
                <a:gd name="T5" fmla="*/ 0 h 284"/>
                <a:gd name="T6" fmla="*/ 5254 w 1786"/>
                <a:gd name="T7" fmla="*/ 0 h 284"/>
                <a:gd name="T8" fmla="*/ 4349 w 1786"/>
                <a:gd name="T9" fmla="*/ 1137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Freeform 6"/>
            <p:cNvSpPr>
              <a:spLocks/>
            </p:cNvSpPr>
            <p:nvPr/>
          </p:nvSpPr>
          <p:spPr bwMode="gray">
            <a:xfrm>
              <a:off x="4645" y="1660"/>
              <a:ext cx="441" cy="701"/>
            </a:xfrm>
            <a:custGeom>
              <a:avLst/>
              <a:gdLst>
                <a:gd name="T0" fmla="*/ 903 w 308"/>
                <a:gd name="T1" fmla="*/ 477 h 442"/>
                <a:gd name="T2" fmla="*/ 0 w 308"/>
                <a:gd name="T3" fmla="*/ 1764 h 442"/>
                <a:gd name="T4" fmla="*/ 0 w 308"/>
                <a:gd name="T5" fmla="*/ 1142 h 442"/>
                <a:gd name="T6" fmla="*/ 903 w 308"/>
                <a:gd name="T7" fmla="*/ 0 h 442"/>
                <a:gd name="T8" fmla="*/ 903 w 308"/>
                <a:gd name="T9" fmla="*/ 477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2"/>
                <a:gd name="T17" fmla="*/ 308 w 308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230744"/>
                </a:gs>
                <a:gs pos="50000">
                  <a:srgbClr val="4B1092"/>
                </a:gs>
                <a:gs pos="100000">
                  <a:srgbClr val="230744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Freeform 7"/>
            <p:cNvSpPr>
              <a:spLocks/>
            </p:cNvSpPr>
            <p:nvPr/>
          </p:nvSpPr>
          <p:spPr bwMode="gray">
            <a:xfrm>
              <a:off x="2340" y="1660"/>
              <a:ext cx="2751" cy="450"/>
            </a:xfrm>
            <a:custGeom>
              <a:avLst/>
              <a:gdLst>
                <a:gd name="T0" fmla="*/ 4743 w 1920"/>
                <a:gd name="T1" fmla="*/ 1130 h 284"/>
                <a:gd name="T2" fmla="*/ 0 w 1920"/>
                <a:gd name="T3" fmla="*/ 1130 h 284"/>
                <a:gd name="T4" fmla="*/ 1312 w 1920"/>
                <a:gd name="T5" fmla="*/ 0 h 284"/>
                <a:gd name="T6" fmla="*/ 5648 w 1920"/>
                <a:gd name="T7" fmla="*/ 0 h 284"/>
                <a:gd name="T8" fmla="*/ 4743 w 1920"/>
                <a:gd name="T9" fmla="*/ 113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Freeform 8"/>
            <p:cNvSpPr>
              <a:spLocks/>
            </p:cNvSpPr>
            <p:nvPr/>
          </p:nvSpPr>
          <p:spPr bwMode="gray">
            <a:xfrm>
              <a:off x="4200" y="2353"/>
              <a:ext cx="439" cy="704"/>
            </a:xfrm>
            <a:custGeom>
              <a:avLst/>
              <a:gdLst>
                <a:gd name="T0" fmla="*/ 904 w 306"/>
                <a:gd name="T1" fmla="*/ 485 h 444"/>
                <a:gd name="T2" fmla="*/ 0 w 306"/>
                <a:gd name="T3" fmla="*/ 1770 h 444"/>
                <a:gd name="T4" fmla="*/ 0 w 306"/>
                <a:gd name="T5" fmla="*/ 1138 h 444"/>
                <a:gd name="T6" fmla="*/ 904 w 306"/>
                <a:gd name="T7" fmla="*/ 0 h 444"/>
                <a:gd name="T8" fmla="*/ 904 w 306"/>
                <a:gd name="T9" fmla="*/ 485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444"/>
                <a:gd name="T17" fmla="*/ 306 w 306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1805"/>
                </a:gs>
                <a:gs pos="50000">
                  <a:srgbClr val="90330A"/>
                </a:gs>
                <a:gs pos="100000">
                  <a:srgbClr val="431805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Freeform 9"/>
            <p:cNvSpPr>
              <a:spLocks/>
            </p:cNvSpPr>
            <p:nvPr/>
          </p:nvSpPr>
          <p:spPr bwMode="gray">
            <a:xfrm>
              <a:off x="3758" y="3047"/>
              <a:ext cx="442" cy="705"/>
            </a:xfrm>
            <a:custGeom>
              <a:avLst/>
              <a:gdLst>
                <a:gd name="T0" fmla="*/ 910 w 308"/>
                <a:gd name="T1" fmla="*/ 489 h 444"/>
                <a:gd name="T2" fmla="*/ 0 w 308"/>
                <a:gd name="T3" fmla="*/ 1777 h 444"/>
                <a:gd name="T4" fmla="*/ 0 w 308"/>
                <a:gd name="T5" fmla="*/ 1145 h 444"/>
                <a:gd name="T6" fmla="*/ 910 w 308"/>
                <a:gd name="T7" fmla="*/ 0 h 444"/>
                <a:gd name="T8" fmla="*/ 910 w 308"/>
                <a:gd name="T9" fmla="*/ 489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3206"/>
                </a:gs>
                <a:gs pos="50000">
                  <a:srgbClr val="906B0E"/>
                </a:gs>
                <a:gs pos="100000">
                  <a:srgbClr val="433206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Freeform 10"/>
            <p:cNvSpPr>
              <a:spLocks/>
            </p:cNvSpPr>
            <p:nvPr/>
          </p:nvSpPr>
          <p:spPr bwMode="gray">
            <a:xfrm>
              <a:off x="1076" y="3051"/>
              <a:ext cx="3124" cy="450"/>
            </a:xfrm>
            <a:custGeom>
              <a:avLst/>
              <a:gdLst>
                <a:gd name="T0" fmla="*/ 5510 w 2180"/>
                <a:gd name="T1" fmla="*/ 1130 h 284"/>
                <a:gd name="T2" fmla="*/ 0 w 2180"/>
                <a:gd name="T3" fmla="*/ 1130 h 284"/>
                <a:gd name="T4" fmla="*/ 1313 w 2180"/>
                <a:gd name="T5" fmla="*/ 0 h 284"/>
                <a:gd name="T6" fmla="*/ 6416 w 2180"/>
                <a:gd name="T7" fmla="*/ 0 h 284"/>
                <a:gd name="T8" fmla="*/ 5510 w 2180"/>
                <a:gd name="T9" fmla="*/ 113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Line 11"/>
            <p:cNvSpPr>
              <a:spLocks noChangeShapeType="1"/>
            </p:cNvSpPr>
            <p:nvPr/>
          </p:nvSpPr>
          <p:spPr bwMode="gray">
            <a:xfrm flipH="1">
              <a:off x="168" y="374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" name="Line 12"/>
            <p:cNvSpPr>
              <a:spLocks noChangeShapeType="1"/>
            </p:cNvSpPr>
            <p:nvPr/>
          </p:nvSpPr>
          <p:spPr bwMode="gray">
            <a:xfrm flipH="1">
              <a:off x="168" y="3047"/>
              <a:ext cx="15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Line 13"/>
            <p:cNvSpPr>
              <a:spLocks noChangeShapeType="1"/>
            </p:cNvSpPr>
            <p:nvPr/>
          </p:nvSpPr>
          <p:spPr bwMode="gray">
            <a:xfrm flipH="1">
              <a:off x="168" y="2356"/>
              <a:ext cx="2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Line 14"/>
            <p:cNvSpPr>
              <a:spLocks noChangeShapeType="1"/>
            </p:cNvSpPr>
            <p:nvPr/>
          </p:nvSpPr>
          <p:spPr bwMode="gray">
            <a:xfrm flipH="1">
              <a:off x="168" y="1666"/>
              <a:ext cx="28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Line 15"/>
            <p:cNvSpPr>
              <a:spLocks noChangeShapeType="1"/>
            </p:cNvSpPr>
            <p:nvPr/>
          </p:nvSpPr>
          <p:spPr bwMode="gray">
            <a:xfrm flipH="1">
              <a:off x="168" y="965"/>
              <a:ext cx="3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Line 16"/>
            <p:cNvSpPr>
              <a:spLocks noChangeShapeType="1"/>
            </p:cNvSpPr>
            <p:nvPr/>
          </p:nvSpPr>
          <p:spPr bwMode="gray">
            <a:xfrm>
              <a:off x="305" y="960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4" name="Line 17"/>
            <p:cNvSpPr>
              <a:spLocks noChangeShapeType="1"/>
            </p:cNvSpPr>
            <p:nvPr/>
          </p:nvSpPr>
          <p:spPr bwMode="gray">
            <a:xfrm>
              <a:off x="305" y="168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Line 18"/>
            <p:cNvSpPr>
              <a:spLocks noChangeShapeType="1"/>
            </p:cNvSpPr>
            <p:nvPr/>
          </p:nvSpPr>
          <p:spPr bwMode="gray">
            <a:xfrm>
              <a:off x="305" y="236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Line 19"/>
            <p:cNvSpPr>
              <a:spLocks noChangeShapeType="1"/>
            </p:cNvSpPr>
            <p:nvPr/>
          </p:nvSpPr>
          <p:spPr bwMode="gray">
            <a:xfrm>
              <a:off x="305" y="3047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Rectangle 21"/>
            <p:cNvSpPr>
              <a:spLocks noChangeArrowheads="1"/>
            </p:cNvSpPr>
            <p:nvPr/>
          </p:nvSpPr>
          <p:spPr bwMode="gray">
            <a:xfrm>
              <a:off x="2980" y="1411"/>
              <a:ext cx="2119" cy="253"/>
            </a:xfrm>
            <a:prstGeom prst="rect">
              <a:avLst/>
            </a:prstGeom>
            <a:gradFill rotWithShape="1">
              <a:gsLst>
                <a:gs pos="0">
                  <a:srgbClr val="00684D"/>
                </a:gs>
                <a:gs pos="50000">
                  <a:srgbClr val="00906A"/>
                </a:gs>
                <a:gs pos="100000">
                  <a:srgbClr val="00684D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dirty="0">
                  <a:solidFill>
                    <a:schemeClr val="bg1"/>
                  </a:solidFill>
                  <a:latin typeface="Century" pitchFamily="18" charset="0"/>
                </a:rPr>
                <a:t>Gap between suppliers</a:t>
              </a:r>
            </a:p>
            <a:p>
              <a:pPr algn="ctr" eaLnBrk="0" hangingPunct="0"/>
              <a:r>
                <a:rPr lang="en-US" sz="1600" dirty="0">
                  <a:solidFill>
                    <a:schemeClr val="bg1"/>
                  </a:solidFill>
                  <a:latin typeface="Century" pitchFamily="18" charset="0"/>
                </a:rPr>
                <a:t> and demanders</a:t>
              </a:r>
            </a:p>
          </p:txBody>
        </p:sp>
        <p:sp>
          <p:nvSpPr>
            <p:cNvPr id="14358" name="Rectangle 22"/>
            <p:cNvSpPr>
              <a:spLocks noChangeArrowheads="1"/>
            </p:cNvSpPr>
            <p:nvPr/>
          </p:nvSpPr>
          <p:spPr bwMode="gray">
            <a:xfrm>
              <a:off x="2341" y="2110"/>
              <a:ext cx="2309" cy="24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1600" dirty="0">
                  <a:solidFill>
                    <a:schemeClr val="bg1"/>
                  </a:solidFill>
                  <a:latin typeface="Century" pitchFamily="18" charset="0"/>
                </a:rPr>
                <a:t>4Ps Marketing Strategy</a:t>
              </a:r>
            </a:p>
          </p:txBody>
        </p:sp>
        <p:sp>
          <p:nvSpPr>
            <p:cNvPr id="14359" name="Freeform 23"/>
            <p:cNvSpPr>
              <a:spLocks/>
            </p:cNvSpPr>
            <p:nvPr/>
          </p:nvSpPr>
          <p:spPr bwMode="gray">
            <a:xfrm>
              <a:off x="1709" y="2353"/>
              <a:ext cx="2935" cy="454"/>
            </a:xfrm>
            <a:custGeom>
              <a:avLst/>
              <a:gdLst>
                <a:gd name="T0" fmla="*/ 5126 w 2048"/>
                <a:gd name="T1" fmla="*/ 1145 h 286"/>
                <a:gd name="T2" fmla="*/ 0 w 2048"/>
                <a:gd name="T3" fmla="*/ 1145 h 286"/>
                <a:gd name="T4" fmla="*/ 1313 w 2048"/>
                <a:gd name="T5" fmla="*/ 0 h 286"/>
                <a:gd name="T6" fmla="*/ 6028 w 2048"/>
                <a:gd name="T7" fmla="*/ 0 h 286"/>
                <a:gd name="T8" fmla="*/ 5126 w 2048"/>
                <a:gd name="T9" fmla="*/ 1145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Rectangle 24"/>
            <p:cNvSpPr>
              <a:spLocks noChangeArrowheads="1"/>
            </p:cNvSpPr>
            <p:nvPr/>
          </p:nvSpPr>
          <p:spPr bwMode="gray">
            <a:xfrm>
              <a:off x="1711" y="2806"/>
              <a:ext cx="2499" cy="248"/>
            </a:xfrm>
            <a:prstGeom prst="rect">
              <a:avLst/>
            </a:prstGeom>
            <a:gradFill rotWithShape="1">
              <a:gsLst>
                <a:gs pos="0">
                  <a:srgbClr val="A0523A"/>
                </a:gs>
                <a:gs pos="50000">
                  <a:srgbClr val="DC7150"/>
                </a:gs>
                <a:gs pos="100000">
                  <a:srgbClr val="A0523A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dirty="0">
                  <a:solidFill>
                    <a:schemeClr val="bg1"/>
                  </a:solidFill>
                  <a:latin typeface="Century" pitchFamily="18" charset="0"/>
                </a:rPr>
                <a:t>Market </a:t>
              </a:r>
              <a:r>
                <a:rPr lang="en-US" sz="1600" dirty="0" smtClean="0">
                  <a:solidFill>
                    <a:schemeClr val="bg1"/>
                  </a:solidFill>
                  <a:latin typeface="Century" pitchFamily="18" charset="0"/>
                </a:rPr>
                <a:t>Positioning</a:t>
              </a:r>
              <a:endParaRPr lang="en-US" sz="1600" dirty="0">
                <a:solidFill>
                  <a:schemeClr val="bg1"/>
                </a:solidFill>
                <a:latin typeface="Century" pitchFamily="18" charset="0"/>
              </a:endParaRPr>
            </a:p>
          </p:txBody>
        </p:sp>
        <p:sp>
          <p:nvSpPr>
            <p:cNvPr id="14361" name="Rectangle 25"/>
            <p:cNvSpPr>
              <a:spLocks noChangeArrowheads="1"/>
            </p:cNvSpPr>
            <p:nvPr/>
          </p:nvSpPr>
          <p:spPr bwMode="gray">
            <a:xfrm>
              <a:off x="1075" y="3502"/>
              <a:ext cx="2689" cy="248"/>
            </a:xfrm>
            <a:prstGeom prst="rect">
              <a:avLst/>
            </a:prstGeom>
            <a:gradFill rotWithShape="1">
              <a:gsLst>
                <a:gs pos="0">
                  <a:srgbClr val="977514"/>
                </a:gs>
                <a:gs pos="50000">
                  <a:srgbClr val="D0A11C"/>
                </a:gs>
                <a:gs pos="100000">
                  <a:srgbClr val="977514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dirty="0">
                  <a:solidFill>
                    <a:schemeClr val="bg1"/>
                  </a:solidFill>
                  <a:latin typeface="Century" pitchFamily="18" charset="0"/>
                </a:rPr>
                <a:t>Product Definition</a:t>
              </a:r>
            </a:p>
          </p:txBody>
        </p:sp>
        <p:sp>
          <p:nvSpPr>
            <p:cNvPr id="47130" name="Text Box 26"/>
            <p:cNvSpPr txBox="1">
              <a:spLocks noChangeArrowheads="1"/>
            </p:cNvSpPr>
            <p:nvPr/>
          </p:nvSpPr>
          <p:spPr bwMode="gray">
            <a:xfrm>
              <a:off x="299" y="1230"/>
              <a:ext cx="255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400" dirty="0">
                  <a:solidFill>
                    <a:schemeClr val="tx2"/>
                  </a:solidFill>
                  <a:effectLst>
                    <a:glow rad="101600">
                      <a:schemeClr val="accent3">
                        <a:alpha val="75000"/>
                      </a:schemeClr>
                    </a:glow>
                  </a:effectLst>
                  <a:latin typeface="Verdana" charset="0"/>
                  <a:ea typeface="+mn-ea"/>
                </a:rPr>
                <a:t>4</a:t>
              </a:r>
            </a:p>
          </p:txBody>
        </p:sp>
        <p:sp>
          <p:nvSpPr>
            <p:cNvPr id="47131" name="Text Box 27"/>
            <p:cNvSpPr txBox="1">
              <a:spLocks noChangeArrowheads="1"/>
            </p:cNvSpPr>
            <p:nvPr/>
          </p:nvSpPr>
          <p:spPr bwMode="gray">
            <a:xfrm>
              <a:off x="299" y="1918"/>
              <a:ext cx="254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400" dirty="0">
                  <a:solidFill>
                    <a:schemeClr val="tx2"/>
                  </a:solidFill>
                  <a:effectLst>
                    <a:glow rad="101600">
                      <a:schemeClr val="accent3">
                        <a:alpha val="75000"/>
                      </a:schemeClr>
                    </a:glow>
                  </a:effectLst>
                  <a:latin typeface="Verdana" charset="0"/>
                  <a:ea typeface="+mn-ea"/>
                </a:rPr>
                <a:t>3</a:t>
              </a:r>
            </a:p>
          </p:txBody>
        </p:sp>
        <p:sp>
          <p:nvSpPr>
            <p:cNvPr id="47132" name="Text Box 28"/>
            <p:cNvSpPr txBox="1">
              <a:spLocks noChangeArrowheads="1"/>
            </p:cNvSpPr>
            <p:nvPr/>
          </p:nvSpPr>
          <p:spPr bwMode="gray">
            <a:xfrm>
              <a:off x="299" y="2638"/>
              <a:ext cx="254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400" dirty="0">
                  <a:solidFill>
                    <a:schemeClr val="tx2"/>
                  </a:solidFill>
                  <a:effectLst>
                    <a:glow rad="101600">
                      <a:schemeClr val="accent3">
                        <a:alpha val="75000"/>
                      </a:schemeClr>
                    </a:glow>
                  </a:effectLst>
                  <a:latin typeface="Verdana" charset="0"/>
                  <a:ea typeface="+mn-ea"/>
                </a:rPr>
                <a:t>2</a:t>
              </a:r>
            </a:p>
          </p:txBody>
        </p:sp>
        <p:sp>
          <p:nvSpPr>
            <p:cNvPr id="47133" name="Text Box 29"/>
            <p:cNvSpPr txBox="1">
              <a:spLocks noChangeArrowheads="1"/>
            </p:cNvSpPr>
            <p:nvPr/>
          </p:nvSpPr>
          <p:spPr bwMode="gray">
            <a:xfrm>
              <a:off x="299" y="3309"/>
              <a:ext cx="254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400" dirty="0">
                  <a:solidFill>
                    <a:schemeClr val="tx2"/>
                  </a:solidFill>
                  <a:effectLst>
                    <a:glow rad="101600">
                      <a:schemeClr val="accent3">
                        <a:alpha val="75000"/>
                      </a:schemeClr>
                    </a:glow>
                  </a:effectLst>
                  <a:latin typeface="Verdana" charset="0"/>
                  <a:ea typeface="+mn-ea"/>
                </a:rPr>
                <a:t>1</a:t>
              </a:r>
            </a:p>
          </p:txBody>
        </p:sp>
      </p:grpSp>
      <p:pic>
        <p:nvPicPr>
          <p:cNvPr id="3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715000"/>
            <a:ext cx="3047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tical Scroll 2"/>
          <p:cNvSpPr/>
          <p:nvPr/>
        </p:nvSpPr>
        <p:spPr>
          <a:xfrm>
            <a:off x="6602935" y="3547502"/>
            <a:ext cx="2541065" cy="2624697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dirty="0" smtClean="0"/>
              <a:t>Product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dirty="0" smtClean="0"/>
              <a:t>Price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dirty="0" smtClean="0"/>
              <a:t>Place (distribution)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dirty="0" smtClean="0"/>
              <a:t>Promotion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-93972" y="5329533"/>
            <a:ext cx="3141972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An effort to influence consumer perception of a brand or product relative to the perception of competing brands or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601"/>
            <a:ext cx="3124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"/>
            <a:ext cx="18573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4770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Summary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6629400" cy="44957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entury" pitchFamily="18" charset="0"/>
              </a:rPr>
              <a:t>Organization will loose their </a:t>
            </a:r>
            <a:r>
              <a:rPr lang="en-US" sz="2400" b="1" dirty="0" smtClean="0">
                <a:latin typeface="Century" pitchFamily="18" charset="0"/>
              </a:rPr>
              <a:t>competitiveness</a:t>
            </a:r>
            <a:r>
              <a:rPr lang="en-US" sz="2400" dirty="0" smtClean="0">
                <a:latin typeface="Century" pitchFamily="18" charset="0"/>
              </a:rPr>
              <a:t> if fail to manage technologies in an effective and timely manner</a:t>
            </a:r>
          </a:p>
          <a:p>
            <a:pPr>
              <a:buFont typeface="+mj-lt"/>
              <a:buAutoNum type="arabicPeriod"/>
            </a:pPr>
            <a:endParaRPr lang="en-US" sz="1400" dirty="0" smtClean="0">
              <a:latin typeface="Century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entury" pitchFamily="18" charset="0"/>
              </a:rPr>
              <a:t>5 essential issues in managing technology</a:t>
            </a:r>
          </a:p>
          <a:p>
            <a:pPr>
              <a:buFont typeface="+mj-lt"/>
              <a:buAutoNum type="arabicPeriod"/>
            </a:pPr>
            <a:endParaRPr lang="en-US" sz="1400" dirty="0" smtClean="0">
              <a:latin typeface="Century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entury" pitchFamily="18" charset="0"/>
              </a:rPr>
              <a:t>A new managing style to </a:t>
            </a:r>
            <a:r>
              <a:rPr lang="en-US" sz="2400" b="1" dirty="0" smtClean="0">
                <a:latin typeface="Century" pitchFamily="18" charset="0"/>
              </a:rPr>
              <a:t>adapt the changes</a:t>
            </a:r>
            <a:r>
              <a:rPr lang="en-US" sz="2400" dirty="0" smtClean="0">
                <a:latin typeface="Century" pitchFamily="18" charset="0"/>
              </a:rPr>
              <a:t> is require for organization survival in current environment</a:t>
            </a:r>
            <a:endParaRPr lang="en-US" sz="24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90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Chapter Outline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10000"/>
          </a:xfrm>
        </p:spPr>
        <p:txBody>
          <a:bodyPr>
            <a:norm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Century" pitchFamily="18" charset="0"/>
              </a:rPr>
              <a:t>Industry Needs in MOT *</a:t>
            </a:r>
          </a:p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Century" pitchFamily="18" charset="0"/>
              </a:rPr>
              <a:t>Technology and Its Enablers *</a:t>
            </a:r>
          </a:p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Century" pitchFamily="18" charset="0"/>
              </a:rPr>
              <a:t>Changing Trends in Industry *</a:t>
            </a:r>
          </a:p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Century" pitchFamily="18" charset="0"/>
              </a:rPr>
              <a:t>Issues in Managing Technology *</a:t>
            </a:r>
          </a:p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Century" pitchFamily="18" charset="0"/>
              </a:rPr>
              <a:t> Determinants of Nation’s Capability *</a:t>
            </a:r>
          </a:p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Century" pitchFamily="18" charset="0"/>
              </a:rPr>
              <a:t>Managing Change *</a:t>
            </a:r>
          </a:p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Century" pitchFamily="18" charset="0"/>
              </a:rPr>
              <a:t> Bringing Innovation to Market *</a:t>
            </a:r>
          </a:p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 smtClean="0">
              <a:latin typeface="Century" pitchFamily="18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Lesson Outcome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/>
          </a:bodyPr>
          <a:lstStyle/>
          <a:p>
            <a:pPr algn="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Century" pitchFamily="18" charset="0"/>
              </a:rPr>
              <a:t>Understand needs in managing technology</a:t>
            </a:r>
          </a:p>
          <a:p>
            <a:pPr algn="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Century" pitchFamily="18" charset="0"/>
              </a:rPr>
              <a:t>Know the issues in managing technology</a:t>
            </a:r>
          </a:p>
          <a:p>
            <a:pPr indent="0" algn="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dirty="0" smtClean="0">
                <a:latin typeface="Century" pitchFamily="18" charset="0"/>
              </a:rPr>
              <a:t>Explain requirements in managing change  </a:t>
            </a:r>
            <a:endParaRPr lang="en-US" sz="2400" dirty="0">
              <a:latin typeface="Century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8200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8426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1219200" y="2355273"/>
            <a:ext cx="914400" cy="914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6" name="Oval 5"/>
          <p:cNvSpPr/>
          <p:nvPr/>
        </p:nvSpPr>
        <p:spPr>
          <a:xfrm>
            <a:off x="3886200" y="1898073"/>
            <a:ext cx="914400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2</a:t>
            </a:r>
            <a:endParaRPr lang="en-US" sz="3200" b="1" dirty="0"/>
          </a:p>
        </p:txBody>
      </p:sp>
      <p:sp>
        <p:nvSpPr>
          <p:cNvPr id="7" name="Oval 6"/>
          <p:cNvSpPr/>
          <p:nvPr/>
        </p:nvSpPr>
        <p:spPr>
          <a:xfrm>
            <a:off x="6934200" y="1219200"/>
            <a:ext cx="9144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3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9618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697514" y="1407885"/>
            <a:ext cx="174897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7543800" cy="1295400"/>
          </a:xfrm>
        </p:spPr>
        <p:txBody>
          <a:bodyPr/>
          <a:lstStyle/>
          <a:p>
            <a:pPr algn="l" eaLnBrk="1" hangingPunct="1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Industry Needs in MOT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153400" cy="4411662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Century" pitchFamily="18" charset="0"/>
              </a:rPr>
              <a:t>Identified by National Research Council (1987)</a:t>
            </a:r>
          </a:p>
          <a:p>
            <a:pPr marL="806450" lvl="1" indent="-457200" algn="just">
              <a:buSzPct val="85000"/>
              <a:buFont typeface="Arial" charset="0"/>
              <a:buAutoNum type="arabicPeriod"/>
            </a:pPr>
            <a:r>
              <a:rPr lang="en-US" sz="2000" dirty="0" smtClean="0">
                <a:latin typeface="Century" pitchFamily="18" charset="0"/>
              </a:rPr>
              <a:t>How to </a:t>
            </a:r>
            <a:r>
              <a:rPr lang="en-US" sz="2000" u="sng" dirty="0" smtClean="0">
                <a:latin typeface="Century" pitchFamily="18" charset="0"/>
              </a:rPr>
              <a:t>integrate technology</a:t>
            </a:r>
            <a:r>
              <a:rPr lang="en-US" sz="2000" dirty="0" smtClean="0">
                <a:latin typeface="Century" pitchFamily="18" charset="0"/>
              </a:rPr>
              <a:t> into the overall strategic objectives of the firm</a:t>
            </a:r>
          </a:p>
          <a:p>
            <a:pPr marL="806450" lvl="1" indent="-457200" algn="just">
              <a:buSzPct val="85000"/>
              <a:buFont typeface="Arial" charset="0"/>
              <a:buAutoNum type="arabicPeriod"/>
            </a:pPr>
            <a:r>
              <a:rPr lang="en-US" sz="2000" dirty="0" smtClean="0">
                <a:latin typeface="Century" pitchFamily="18" charset="0"/>
              </a:rPr>
              <a:t>How to </a:t>
            </a:r>
            <a:r>
              <a:rPr lang="en-US" sz="2000" u="sng" dirty="0" smtClean="0">
                <a:latin typeface="Century" pitchFamily="18" charset="0"/>
              </a:rPr>
              <a:t>get into and out of technologies faster</a:t>
            </a:r>
            <a:r>
              <a:rPr lang="en-US" sz="2000" dirty="0" smtClean="0">
                <a:latin typeface="Century" pitchFamily="18" charset="0"/>
              </a:rPr>
              <a:t> and more efficiently</a:t>
            </a:r>
          </a:p>
          <a:p>
            <a:pPr marL="806450" lvl="1" indent="-457200" algn="just">
              <a:buSzPct val="85000"/>
              <a:buFont typeface="Arial" charset="0"/>
              <a:buAutoNum type="arabicPeriod"/>
            </a:pPr>
            <a:r>
              <a:rPr lang="en-US" sz="2000" dirty="0" smtClean="0">
                <a:latin typeface="Century" pitchFamily="18" charset="0"/>
              </a:rPr>
              <a:t>How to </a:t>
            </a:r>
            <a:r>
              <a:rPr lang="en-US" sz="2000" u="sng" dirty="0" smtClean="0">
                <a:latin typeface="Century" pitchFamily="18" charset="0"/>
              </a:rPr>
              <a:t>assess / evaluate </a:t>
            </a:r>
            <a:r>
              <a:rPr lang="en-US" sz="2000" dirty="0" smtClean="0">
                <a:latin typeface="Century" pitchFamily="18" charset="0"/>
              </a:rPr>
              <a:t>technology more effectively</a:t>
            </a:r>
          </a:p>
          <a:p>
            <a:pPr marL="806450" lvl="1" indent="-457200" algn="just">
              <a:buSzPct val="85000"/>
              <a:buFont typeface="Arial" charset="0"/>
              <a:buAutoNum type="arabicPeriod"/>
            </a:pPr>
            <a:r>
              <a:rPr lang="en-US" sz="2000" dirty="0" smtClean="0">
                <a:latin typeface="Century" pitchFamily="18" charset="0"/>
              </a:rPr>
              <a:t>How best to accomplish </a:t>
            </a:r>
            <a:r>
              <a:rPr lang="en-US" sz="2000" u="sng" dirty="0" smtClean="0">
                <a:latin typeface="Century" pitchFamily="18" charset="0"/>
              </a:rPr>
              <a:t>technology transfer</a:t>
            </a:r>
          </a:p>
          <a:p>
            <a:pPr marL="806450" lvl="1" indent="-457200" algn="just">
              <a:buSzPct val="85000"/>
              <a:buFont typeface="Arial" charset="0"/>
              <a:buAutoNum type="arabicPeriod"/>
            </a:pPr>
            <a:r>
              <a:rPr lang="en-US" sz="2000" dirty="0" smtClean="0">
                <a:latin typeface="Century" pitchFamily="18" charset="0"/>
              </a:rPr>
              <a:t>How to </a:t>
            </a:r>
            <a:r>
              <a:rPr lang="en-US" sz="2000" u="sng" dirty="0" smtClean="0">
                <a:latin typeface="Century" pitchFamily="18" charset="0"/>
              </a:rPr>
              <a:t>reduce new product development time</a:t>
            </a:r>
          </a:p>
          <a:p>
            <a:pPr marL="806450" lvl="1" indent="-457200" algn="just">
              <a:buSzPct val="85000"/>
              <a:buFont typeface="Arial" charset="0"/>
              <a:buAutoNum type="arabicPeriod"/>
            </a:pPr>
            <a:r>
              <a:rPr lang="en-US" sz="2000" dirty="0" smtClean="0">
                <a:latin typeface="Century" pitchFamily="18" charset="0"/>
              </a:rPr>
              <a:t>How to manage large, complex and </a:t>
            </a:r>
            <a:r>
              <a:rPr lang="en-US" sz="2000" u="sng" dirty="0" smtClean="0">
                <a:latin typeface="Century" pitchFamily="18" charset="0"/>
              </a:rPr>
              <a:t>interdisciplinary or inter organizational projects/systems</a:t>
            </a:r>
          </a:p>
          <a:p>
            <a:pPr marL="806450" lvl="1" indent="-457200" algn="just">
              <a:buSzPct val="85000"/>
              <a:buFont typeface="Arial" charset="0"/>
              <a:buAutoNum type="arabicPeriod"/>
            </a:pPr>
            <a:r>
              <a:rPr lang="en-US" sz="2000" dirty="0" smtClean="0">
                <a:latin typeface="Century" pitchFamily="18" charset="0"/>
              </a:rPr>
              <a:t>How to manage the </a:t>
            </a:r>
            <a:r>
              <a:rPr lang="en-US" sz="2000" u="sng" dirty="0" smtClean="0">
                <a:latin typeface="Century" pitchFamily="18" charset="0"/>
              </a:rPr>
              <a:t>organization’s internal use of technology</a:t>
            </a:r>
          </a:p>
          <a:p>
            <a:pPr marL="806450" lvl="1" indent="-457200" algn="just">
              <a:buSzPct val="85000"/>
              <a:buFont typeface="Arial" charset="0"/>
              <a:buAutoNum type="arabicPeriod"/>
            </a:pPr>
            <a:r>
              <a:rPr lang="en-US" sz="2000" dirty="0" smtClean="0">
                <a:latin typeface="Century" pitchFamily="18" charset="0"/>
              </a:rPr>
              <a:t>How to </a:t>
            </a:r>
            <a:r>
              <a:rPr lang="en-US" sz="2000" u="sng" dirty="0" smtClean="0">
                <a:latin typeface="Century" pitchFamily="18" charset="0"/>
              </a:rPr>
              <a:t>leverage the effectiveness of technical professionals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543800" cy="1295400"/>
          </a:xfrm>
        </p:spPr>
        <p:txBody>
          <a:bodyPr/>
          <a:lstStyle/>
          <a:p>
            <a:pPr algn="l" eaLnBrk="1" hangingPunct="1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Technology &amp; Its Enablers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411662"/>
          </a:xfrm>
        </p:spPr>
        <p:txBody>
          <a:bodyPr>
            <a:noAutofit/>
          </a:bodyPr>
          <a:lstStyle/>
          <a:p>
            <a:pPr algn="just"/>
            <a:r>
              <a:rPr lang="en-US" sz="2200" dirty="0" smtClean="0">
                <a:latin typeface="Century" pitchFamily="18" charset="0"/>
              </a:rPr>
              <a:t>Issues falling under the scope of MOT can be categorized as follows:</a:t>
            </a:r>
          </a:p>
          <a:p>
            <a:pPr marL="806450" lvl="1" indent="-457200" algn="just">
              <a:spcBef>
                <a:spcPts val="600"/>
              </a:spcBef>
              <a:buSzPct val="85000"/>
              <a:buFont typeface="Arial" charset="0"/>
              <a:buAutoNum type="arabicPeriod"/>
            </a:pPr>
            <a:r>
              <a:rPr lang="en-US" sz="2200" b="1" dirty="0" smtClean="0">
                <a:latin typeface="Century" pitchFamily="18" charset="0"/>
              </a:rPr>
              <a:t>Methods and tools </a:t>
            </a:r>
            <a:r>
              <a:rPr lang="en-US" sz="2200" dirty="0" smtClean="0">
                <a:latin typeface="Century" pitchFamily="18" charset="0"/>
              </a:rPr>
              <a:t>for effective management of resources</a:t>
            </a:r>
          </a:p>
          <a:p>
            <a:pPr marL="806450" lvl="1" indent="-457200" algn="just">
              <a:spcBef>
                <a:spcPts val="600"/>
              </a:spcBef>
              <a:buSzPct val="85000"/>
              <a:buFont typeface="Arial" charset="0"/>
              <a:buAutoNum type="arabicPeriod"/>
            </a:pPr>
            <a:r>
              <a:rPr lang="en-US" sz="2200" dirty="0" smtClean="0">
                <a:latin typeface="Century" pitchFamily="18" charset="0"/>
              </a:rPr>
              <a:t>The </a:t>
            </a:r>
            <a:r>
              <a:rPr lang="en-US" sz="2200" b="1" dirty="0" smtClean="0">
                <a:latin typeface="Century" pitchFamily="18" charset="0"/>
              </a:rPr>
              <a:t>business environment </a:t>
            </a:r>
            <a:r>
              <a:rPr lang="en-US" sz="2200" dirty="0" smtClean="0">
                <a:latin typeface="Century" pitchFamily="18" charset="0"/>
              </a:rPr>
              <a:t>and the ability to manage the interface between the organization and the external environment</a:t>
            </a:r>
          </a:p>
          <a:p>
            <a:pPr marL="806450" lvl="1" indent="-457200" algn="just">
              <a:spcBef>
                <a:spcPts val="600"/>
              </a:spcBef>
              <a:buSzPct val="85000"/>
              <a:buFont typeface="Arial" charset="0"/>
              <a:buAutoNum type="arabicPeriod"/>
            </a:pPr>
            <a:r>
              <a:rPr lang="en-US" sz="2200" dirty="0" smtClean="0">
                <a:latin typeface="Century" pitchFamily="18" charset="0"/>
              </a:rPr>
              <a:t>The structure and management of </a:t>
            </a:r>
            <a:r>
              <a:rPr lang="en-US" sz="2200" b="1" dirty="0" smtClean="0">
                <a:latin typeface="Century" pitchFamily="18" charset="0"/>
              </a:rPr>
              <a:t>organizations</a:t>
            </a:r>
          </a:p>
          <a:p>
            <a:pPr marL="806450" lvl="1" indent="-457200" algn="just">
              <a:spcBef>
                <a:spcPts val="600"/>
              </a:spcBef>
              <a:buSzPct val="85000"/>
              <a:buFont typeface="Arial" charset="0"/>
              <a:buAutoNum type="arabicPeriod"/>
            </a:pPr>
            <a:r>
              <a:rPr lang="en-US" sz="2200" dirty="0" smtClean="0">
                <a:latin typeface="Century" pitchFamily="18" charset="0"/>
              </a:rPr>
              <a:t>Management of </a:t>
            </a:r>
            <a:r>
              <a:rPr lang="en-US" sz="2200" b="1" dirty="0" smtClean="0">
                <a:latin typeface="Century" pitchFamily="18" charset="0"/>
              </a:rPr>
              <a:t>R&amp;D </a:t>
            </a:r>
            <a:r>
              <a:rPr lang="en-US" sz="2200" dirty="0" smtClean="0">
                <a:latin typeface="Century" pitchFamily="18" charset="0"/>
              </a:rPr>
              <a:t>and engineering projects</a:t>
            </a:r>
          </a:p>
          <a:p>
            <a:pPr marL="806450" lvl="1" indent="-457200" algn="just">
              <a:spcBef>
                <a:spcPts val="600"/>
              </a:spcBef>
              <a:buSzPct val="85000"/>
              <a:buFont typeface="Arial" charset="0"/>
              <a:buAutoNum type="arabicPeriod"/>
            </a:pPr>
            <a:r>
              <a:rPr lang="en-US" sz="2200" dirty="0" smtClean="0">
                <a:latin typeface="Century" pitchFamily="18" charset="0"/>
              </a:rPr>
              <a:t>Management of </a:t>
            </a:r>
            <a:r>
              <a:rPr lang="en-US" sz="2200" b="1" dirty="0" smtClean="0">
                <a:latin typeface="Century" pitchFamily="18" charset="0"/>
              </a:rPr>
              <a:t>human resources </a:t>
            </a:r>
            <a:r>
              <a:rPr lang="en-US" sz="2200" dirty="0" smtClean="0">
                <a:latin typeface="Century" pitchFamily="18" charset="0"/>
              </a:rPr>
              <a:t>under conditions of rapid technological and social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53050"/>
            <a:ext cx="9144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0668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/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aiandra GD" pitchFamily="34" charset="0"/>
              </a:rPr>
              <a:t>Changing Trends in Industry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371600"/>
            <a:ext cx="8153400" cy="4551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24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Issues in Managing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>
            <a:noAutofit/>
          </a:bodyPr>
          <a:lstStyle/>
          <a:p>
            <a:pPr indent="0"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latin typeface="Century Schoolbook" pitchFamily="18" charset="0"/>
              </a:rPr>
              <a:t>“</a:t>
            </a:r>
            <a:r>
              <a:rPr lang="en-US" sz="2400" i="1" dirty="0" smtClean="0">
                <a:latin typeface="Century Schoolbook" pitchFamily="18" charset="0"/>
              </a:rPr>
              <a:t>The decline of U.S. industrial competitiveness in the 1970s and 1980s is </a:t>
            </a:r>
            <a:r>
              <a:rPr lang="en-US" sz="2800" b="1" i="1" dirty="0" smtClean="0">
                <a:latin typeface="Century Schoolbook" pitchFamily="18" charset="0"/>
              </a:rPr>
              <a:t>widely perceived </a:t>
            </a:r>
            <a:r>
              <a:rPr lang="en-US" sz="2400" i="1" dirty="0" smtClean="0">
                <a:latin typeface="Century Schoolbook" pitchFamily="18" charset="0"/>
              </a:rPr>
              <a:t>to have resulted not from an inability to develop new technologies but from the </a:t>
            </a:r>
            <a:r>
              <a:rPr lang="en-US" sz="2400" i="1" dirty="0" smtClean="0">
                <a:solidFill>
                  <a:srgbClr val="FF0000"/>
                </a:solidFill>
                <a:latin typeface="Century Schoolbook" pitchFamily="18" charset="0"/>
              </a:rPr>
              <a:t>failure to manage</a:t>
            </a:r>
            <a:r>
              <a:rPr lang="en-US" sz="2400" i="1" dirty="0" smtClean="0">
                <a:latin typeface="Century Schoolbook" pitchFamily="18" charset="0"/>
              </a:rPr>
              <a:t> available and emerging technologies in an </a:t>
            </a:r>
            <a:r>
              <a:rPr lang="en-US" sz="2400" b="1" i="1" dirty="0" smtClean="0">
                <a:latin typeface="Century Schoolbook" pitchFamily="18" charset="0"/>
              </a:rPr>
              <a:t>effective and timely manner”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400" dirty="0" smtClean="0">
              <a:latin typeface="Century Schoolboo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4968895"/>
            <a:ext cx="6858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 algn="ctr">
              <a:buSzPct val="70000"/>
              <a:defRPr/>
            </a:pPr>
            <a:r>
              <a:rPr lang="en-US" sz="2000" dirty="0" smtClean="0">
                <a:latin typeface="Century" pitchFamily="18" charset="0"/>
              </a:rPr>
              <a:t>The unifying theme for the entire field of MOT is ‘</a:t>
            </a:r>
            <a:r>
              <a:rPr lang="en-US" sz="2000" b="1" dirty="0" smtClean="0">
                <a:latin typeface="Century" pitchFamily="18" charset="0"/>
              </a:rPr>
              <a:t>technology as a creator of wealth’</a:t>
            </a:r>
          </a:p>
          <a:p>
            <a:pPr marL="365760" indent="-365760" algn="ctr">
              <a:buSzPct val="70000"/>
              <a:defRPr/>
            </a:pPr>
            <a:endParaRPr lang="en-US" sz="1200" b="1" dirty="0" smtClean="0">
              <a:latin typeface="Century" pitchFamily="18" charset="0"/>
            </a:endParaRPr>
          </a:p>
          <a:p>
            <a:pPr marL="365760" indent="-365760" algn="ctr">
              <a:buSzPct val="70000"/>
              <a:defRPr/>
            </a:pPr>
            <a:r>
              <a:rPr lang="en-US" sz="2000" dirty="0" smtClean="0">
                <a:latin typeface="Century" pitchFamily="18" charset="0"/>
              </a:rPr>
              <a:t>The concern is the conditions dictated by </a:t>
            </a:r>
            <a:r>
              <a:rPr lang="en-US" sz="2000" b="1" dirty="0" smtClean="0">
                <a:latin typeface="Century" pitchFamily="18" charset="0"/>
              </a:rPr>
              <a:t>changes in technology </a:t>
            </a:r>
            <a:r>
              <a:rPr lang="en-US" sz="2000" dirty="0" smtClean="0">
                <a:latin typeface="Century" pitchFamily="18" charset="0"/>
              </a:rPr>
              <a:t>and by the global business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762000" y="457200"/>
            <a:ext cx="91440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Issues in Managing Technology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609600" y="1600200"/>
          <a:ext cx="7848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</TotalTime>
  <Words>987</Words>
  <Application>Microsoft Office PowerPoint</Application>
  <PresentationFormat>On-screen Show (4:3)</PresentationFormat>
  <Paragraphs>154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Critical Factors in       Managing Technology</vt:lpstr>
      <vt:lpstr>Chapter Outline</vt:lpstr>
      <vt:lpstr>Lesson Outcome</vt:lpstr>
      <vt:lpstr>PowerPoint Presentation</vt:lpstr>
      <vt:lpstr>Industry Needs in MOT</vt:lpstr>
      <vt:lpstr>Technology &amp; Its Enablers</vt:lpstr>
      <vt:lpstr>Changing Trends in Industry</vt:lpstr>
      <vt:lpstr>Issues in Managing Technology</vt:lpstr>
      <vt:lpstr>Issues in Managing Technology</vt:lpstr>
      <vt:lpstr>Resources</vt:lpstr>
      <vt:lpstr>The Business Environment</vt:lpstr>
      <vt:lpstr>The Structure &amp; Management of Organizations</vt:lpstr>
      <vt:lpstr>Project Planning and Management</vt:lpstr>
      <vt:lpstr>Management of Human Resources</vt:lpstr>
      <vt:lpstr>Determinants of Nation’s Capability</vt:lpstr>
      <vt:lpstr>Managing Change</vt:lpstr>
      <vt:lpstr>Managing Change</vt:lpstr>
      <vt:lpstr>BRINGING INNOVATION TO MARKET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TECHNOLOGY - BPT 3113</dc:title>
  <dc:creator>user</dc:creator>
  <cp:lastModifiedBy>HP</cp:lastModifiedBy>
  <cp:revision>83</cp:revision>
  <cp:lastPrinted>2012-09-27T10:23:49Z</cp:lastPrinted>
  <dcterms:created xsi:type="dcterms:W3CDTF">2010-07-21T04:12:18Z</dcterms:created>
  <dcterms:modified xsi:type="dcterms:W3CDTF">2012-09-28T02:58:48Z</dcterms:modified>
</cp:coreProperties>
</file>